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Familjen Grotesk Medium"/>
      <p:regular r:id="rId26"/>
      <p:bold r:id="rId27"/>
      <p:italic r:id="rId28"/>
      <p:boldItalic r:id="rId29"/>
    </p:embeddedFont>
    <p:embeddedFont>
      <p:font typeface="Spectral ExtraLight"/>
      <p:regular r:id="rId30"/>
      <p:bold r:id="rId31"/>
      <p:italic r:id="rId32"/>
      <p:boldItalic r:id="rId33"/>
    </p:embeddedFont>
    <p:embeddedFont>
      <p:font typeface="Montserrat"/>
      <p:regular r:id="rId34"/>
      <p:bold r:id="rId35"/>
      <p:italic r:id="rId36"/>
      <p:boldItalic r:id="rId37"/>
    </p:embeddedFont>
    <p:embeddedFont>
      <p:font typeface="Familjen Grotesk"/>
      <p:regular r:id="rId38"/>
      <p:bold r:id="rId39"/>
      <p:italic r:id="rId40"/>
      <p:boldItalic r:id="rId41"/>
    </p:embeddedFont>
    <p:embeddedFont>
      <p:font typeface="Spectral"/>
      <p:regular r:id="rId42"/>
      <p:bold r:id="rId43"/>
      <p:italic r:id="rId44"/>
      <p:boldItalic r:id="rId45"/>
    </p:embeddedFont>
    <p:embeddedFont>
      <p:font typeface="Spectral Light"/>
      <p:regular r:id="rId46"/>
      <p:bold r:id="rId47"/>
      <p:italic r:id="rId48"/>
      <p:boldItalic r:id="rId49"/>
    </p:embeddedFont>
    <p:embeddedFont>
      <p:font typeface="Spectral ExtraBold"/>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amiljenGrotesk-italic.fntdata"/><Relationship Id="rId42" Type="http://schemas.openxmlformats.org/officeDocument/2006/relationships/font" Target="fonts/Spectral-regular.fntdata"/><Relationship Id="rId41" Type="http://schemas.openxmlformats.org/officeDocument/2006/relationships/font" Target="fonts/FamiljenGrotesk-boldItalic.fntdata"/><Relationship Id="rId44" Type="http://schemas.openxmlformats.org/officeDocument/2006/relationships/font" Target="fonts/Spectral-italic.fntdata"/><Relationship Id="rId43" Type="http://schemas.openxmlformats.org/officeDocument/2006/relationships/font" Target="fonts/Spectral-bold.fntdata"/><Relationship Id="rId46" Type="http://schemas.openxmlformats.org/officeDocument/2006/relationships/font" Target="fonts/SpectralLight-regular.fntdata"/><Relationship Id="rId45" Type="http://schemas.openxmlformats.org/officeDocument/2006/relationships/font" Target="fonts/Spectral-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pectralLight-italic.fntdata"/><Relationship Id="rId47" Type="http://schemas.openxmlformats.org/officeDocument/2006/relationships/font" Target="fonts/SpectralLight-bold.fntdata"/><Relationship Id="rId49" Type="http://schemas.openxmlformats.org/officeDocument/2006/relationships/font" Target="fonts/Spectral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ExtraLight-bold.fntdata"/><Relationship Id="rId30" Type="http://schemas.openxmlformats.org/officeDocument/2006/relationships/font" Target="fonts/SpectralExtraLight-regular.fntdata"/><Relationship Id="rId33" Type="http://schemas.openxmlformats.org/officeDocument/2006/relationships/font" Target="fonts/SpectralExtraLight-boldItalic.fntdata"/><Relationship Id="rId32" Type="http://schemas.openxmlformats.org/officeDocument/2006/relationships/font" Target="fonts/SpectralExtraLight-italic.fntdata"/><Relationship Id="rId35" Type="http://schemas.openxmlformats.org/officeDocument/2006/relationships/font" Target="fonts/Montserrat-bold.fntdata"/><Relationship Id="rId34" Type="http://schemas.openxmlformats.org/officeDocument/2006/relationships/font" Target="fonts/Montserrat-regular.fntdata"/><Relationship Id="rId37" Type="http://schemas.openxmlformats.org/officeDocument/2006/relationships/font" Target="fonts/Montserrat-boldItalic.fntdata"/><Relationship Id="rId36" Type="http://schemas.openxmlformats.org/officeDocument/2006/relationships/font" Target="fonts/Montserrat-italic.fntdata"/><Relationship Id="rId39" Type="http://schemas.openxmlformats.org/officeDocument/2006/relationships/font" Target="fonts/FamiljenGrotesk-bold.fntdata"/><Relationship Id="rId38" Type="http://schemas.openxmlformats.org/officeDocument/2006/relationships/font" Target="fonts/FamiljenGrotesk-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FamiljenGroteskMedium-regular.fntdata"/><Relationship Id="rId25" Type="http://schemas.openxmlformats.org/officeDocument/2006/relationships/slide" Target="slides/slide20.xml"/><Relationship Id="rId28" Type="http://schemas.openxmlformats.org/officeDocument/2006/relationships/font" Target="fonts/FamiljenGroteskMedium-italic.fntdata"/><Relationship Id="rId27" Type="http://schemas.openxmlformats.org/officeDocument/2006/relationships/font" Target="fonts/FamiljenGroteskMedium-bold.fntdata"/><Relationship Id="rId29" Type="http://schemas.openxmlformats.org/officeDocument/2006/relationships/font" Target="fonts/FamiljenGroteskMedium-boldItalic.fntdata"/><Relationship Id="rId51" Type="http://schemas.openxmlformats.org/officeDocument/2006/relationships/font" Target="fonts/SpectralExtraBold-boldItalic.fntdata"/><Relationship Id="rId50" Type="http://schemas.openxmlformats.org/officeDocument/2006/relationships/font" Target="fonts/SpectralExtra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d6d007f4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d6d007f4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d6d007f4b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d6d007f4b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d6d007f4b2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d6d007f4b2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d6d007f4b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d6d007f4b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d6d007f4b2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d6d007f4b2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Objective</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Establish the sales volume required to cover fixed and variable costs and achieve profitability.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d6d007f4b2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d6d007f4b2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Objective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Maximize resource utilization and profitability by aligning production capacity with market demand.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d6d007f4b2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d6d007f4b2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Objective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Identify and mitigate risks to ensure the microbrewery's long-term stability and adaptability.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d6d007f4b2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d6d007f4b2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d6d007f4b2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d6d007f4b2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1f64e213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1f64e213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Based on our analysis, we developed a clear set of recommendations for decision-making. The results show that prioritizing retail sales provides high margins to reach break-even faster, while digital marketing campaigns on platforms such as Instagram and Facebook are critical to reach the target audience. By applying these strategies, the microbrewery can expect to achieve a 15% ROI and reach profitability by the third fiscal year.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However, after careful financial and operational analysis, we do not recommend investing $150,000 at this stage. The projected returns and risk factors do not justify the capital expenditure required. Instead, a measured, data-driven, incremental approach to implementing these strategies would be more reasonable to ensure sustainability and success.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d6d007f4b2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d6d007f4b2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d6d007f4b2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d6d007f4b2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2416c51f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2416c51f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d6d007f4b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d6d007f4b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d6d007f4b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d6d007f4b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6363"/>
              </a:lnSpc>
              <a:spcBef>
                <a:spcPts val="1200"/>
              </a:spcBef>
              <a:spcAft>
                <a:spcPts val="0"/>
              </a:spcAft>
              <a:buNone/>
            </a:pPr>
            <a:r>
              <a:rPr lang="en" sz="1050">
                <a:solidFill>
                  <a:srgbClr val="242424"/>
                </a:solidFill>
                <a:highlight>
                  <a:srgbClr val="FFFFFF"/>
                </a:highlight>
              </a:rPr>
              <a:t>Our assumptions for our microbrewery project were based on steady market demand for high-margin products like Bavarian Lager and Pilsner, stable cost structures, competitive pricing strategies, and a quick break-even point due to strong demand and efficient cost management. Analysis of the output parameters revealed consistent revenue growth, indicating successful market penetration and effective marketing strategies. The rising gross profit margins and steady increase in net profit reflect efficient cost management and strategic investments. Additionally, the decreasing ratio of fixed costs to total revenue and the reduction in management compensation as a percentage of total revenue suggest improved cost efficiency and a leaner management structure. Moving forward, we applied the AD715-BSIM by re-evaluating assumptions before each decision cycle, selecting key input parameters for adjustment, and using the simulator to analyse output parameters, ensuring continuous improvement in financial performance.</a:t>
            </a:r>
            <a:endParaRPr sz="1050">
              <a:solidFill>
                <a:srgbClr val="242424"/>
              </a:solidFill>
              <a:highlight>
                <a:srgbClr val="FFFFFF"/>
              </a:highlight>
            </a:endParaRPr>
          </a:p>
          <a:p>
            <a:pPr indent="0" lvl="0" marL="0" rtl="0" algn="just">
              <a:lnSpc>
                <a:spcPct val="115000"/>
              </a:lnSpc>
              <a:spcBef>
                <a:spcPts val="1200"/>
              </a:spcBef>
              <a:spcAft>
                <a:spcPts val="0"/>
              </a:spcAft>
              <a:buClr>
                <a:schemeClr val="dk1"/>
              </a:buClr>
              <a:buSzPts val="1100"/>
              <a:buFont typeface="Arial"/>
              <a:buNone/>
            </a:pPr>
            <a:r>
              <a:t/>
            </a:r>
            <a:endParaRPr sz="1200">
              <a:solidFill>
                <a:srgbClr val="242424"/>
              </a:solidFill>
              <a:highlight>
                <a:srgbClr val="FFFFFF"/>
              </a:highlight>
              <a:latin typeface="Familjen Grotesk"/>
              <a:ea typeface="Familjen Grotesk"/>
              <a:cs typeface="Familjen Grotesk"/>
              <a:sym typeface="Familjen Grotesk"/>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d6e6d479e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d6e6d479e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d6d007f4b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d6d007f4b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1f64e2137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1f64e2137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Innovation played a key role in our analysis. Initially, we considered solutions such as rooftop solar panels to reduce energy costs and an on-site composting system to save on third-party services. While effective, these solutions were limited by cost and space constraints.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Cycle 2, lessons learned highlighted the importance of balancing retail and wholesale production to maximize profits while maintaining scalability. Going forward, future innovations should focus on improving product lines using contribution margin analysis to prioritize profitability. In addition, the implementation of lean manufacturing techniques can significantly reduce the cost of labor-intensive products, improving efficiency.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Therefore, by aligning innovation strategies with key success drivers such as scalability, efficiency, and profitability, the microbrewery can achieve sustainable growth while addressing operational challenges.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d6e6d479e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d6e6d479e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d6e6d479e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d6e6d479e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Our microbrewery project has provided valuable insights and experiences. We observed a consistent increase in revenue, reflecting successful market penetration and effective marketing strategies, particularly through the introduction of new products and special offers. Efficient cost management and pricing strategies have led to rising gross profit margins, while a steady increase in net profit demonstrates effective financial management and strategic investments. The decreasing ratio of fixed costs to total revenue indicates improved cost efficiency. Additionally, the reduction in management compensation as a percentage of total revenue suggests a leaner management structure or performance-based compensation strategies. The success of Fall Special underscored the importance of staying responsive to market trends and customer feedback. Effective cost management, ongoing innovation, and technology investment were crucial for operational efficiency and product quality. Creating a positive work environment and implementing performance-based compensation strategies helped retain talent and boost performance. Overall, Cycle 1's balanced growth, strong financial health, and strategic alignment make it the best choice for launching our microbrewery in Houston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7" name="Google Shape;47;p1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8" name="Shape 48"/>
        <p:cNvGrpSpPr/>
        <p:nvPr/>
      </p:nvGrpSpPr>
      <p:grpSpPr>
        <a:xfrm>
          <a:off x="0" y="0"/>
          <a:ext cx="0" cy="0"/>
          <a:chOff x="0" y="0"/>
          <a:chExt cx="0" cy="0"/>
        </a:xfrm>
      </p:grpSpPr>
      <p:sp>
        <p:nvSpPr>
          <p:cNvPr id="49" name="Google Shape;49;p12"/>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50" name="Google Shape;50;p1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1" name="Google Shape;51;p1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 name="Google Shape;52;p1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 name="Google Shape;53;p1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7" name="Shape 57"/>
        <p:cNvGrpSpPr/>
        <p:nvPr/>
      </p:nvGrpSpPr>
      <p:grpSpPr>
        <a:xfrm>
          <a:off x="0" y="0"/>
          <a:ext cx="0" cy="0"/>
          <a:chOff x="0" y="0"/>
          <a:chExt cx="0" cy="0"/>
        </a:xfrm>
      </p:grpSpPr>
      <p:sp>
        <p:nvSpPr>
          <p:cNvPr id="58" name="Google Shape;58;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59" name="Google Shape;59;p13"/>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0" name="Google Shape;60;p13"/>
          <p:cNvSpPr/>
          <p:nvPr>
            <p:ph idx="2" type="pic"/>
          </p:nvPr>
        </p:nvSpPr>
        <p:spPr>
          <a:xfrm>
            <a:off x="4992024" y="1152775"/>
            <a:ext cx="3840300" cy="3416400"/>
          </a:xfrm>
          <a:prstGeom prst="rect">
            <a:avLst/>
          </a:prstGeom>
          <a:noFill/>
          <a:ln>
            <a:noFill/>
          </a:ln>
        </p:spPr>
      </p:sp>
      <p:sp>
        <p:nvSpPr>
          <p:cNvPr id="61" name="Google Shape;61;p1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3">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4" name="Google Shape;64;p1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5" name="Google Shape;65;p14"/>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14"/>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7" name="Google Shape;67;p1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 name="Google Shape;68;p1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69" name="Shape 69"/>
        <p:cNvGrpSpPr/>
        <p:nvPr/>
      </p:nvGrpSpPr>
      <p:grpSpPr>
        <a:xfrm>
          <a:off x="0" y="0"/>
          <a:ext cx="0" cy="0"/>
          <a:chOff x="0" y="0"/>
          <a:chExt cx="0" cy="0"/>
        </a:xfrm>
      </p:grpSpPr>
      <p:sp>
        <p:nvSpPr>
          <p:cNvPr id="70" name="Google Shape;70;p1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5"/>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2" name="Google Shape;72;p15"/>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3" name="Google Shape;73;p15"/>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4" name="Google Shape;74;p1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1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6" name="Google Shape;76;p1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0" name="Google Shape;80;p16"/>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1" name="Google Shape;81;p16"/>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2" name="Google Shape;82;p16"/>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16"/>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4" name="Google Shape;84;p16"/>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5" name="Google Shape;85;p1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7" name="Google Shape;87;p1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91" name="Google Shape;91;p1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2" name="Google Shape;92;p1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3" name="Shape 93"/>
        <p:cNvGrpSpPr/>
        <p:nvPr/>
      </p:nvGrpSpPr>
      <p:grpSpPr>
        <a:xfrm>
          <a:off x="0" y="0"/>
          <a:ext cx="0" cy="0"/>
          <a:chOff x="0" y="0"/>
          <a:chExt cx="0" cy="0"/>
        </a:xfrm>
      </p:grpSpPr>
      <p:sp>
        <p:nvSpPr>
          <p:cNvPr id="94" name="Google Shape;94;p18"/>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5" name="Google Shape;95;p18"/>
          <p:cNvSpPr/>
          <p:nvPr>
            <p:ph idx="2" type="pic"/>
          </p:nvPr>
        </p:nvSpPr>
        <p:spPr>
          <a:xfrm>
            <a:off x="4804825" y="1133300"/>
            <a:ext cx="4027500" cy="2392800"/>
          </a:xfrm>
          <a:prstGeom prst="rect">
            <a:avLst/>
          </a:prstGeom>
          <a:noFill/>
          <a:ln>
            <a:noFill/>
          </a:ln>
        </p:spPr>
      </p:sp>
      <p:sp>
        <p:nvSpPr>
          <p:cNvPr id="96" name="Google Shape;96;p18"/>
          <p:cNvSpPr/>
          <p:nvPr>
            <p:ph idx="3" type="pic"/>
          </p:nvPr>
        </p:nvSpPr>
        <p:spPr>
          <a:xfrm>
            <a:off x="311725" y="1133300"/>
            <a:ext cx="4027500" cy="2392800"/>
          </a:xfrm>
          <a:prstGeom prst="rect">
            <a:avLst/>
          </a:prstGeom>
          <a:noFill/>
          <a:ln>
            <a:noFill/>
          </a:ln>
        </p:spPr>
      </p:sp>
      <p:sp>
        <p:nvSpPr>
          <p:cNvPr id="97" name="Google Shape;97;p18"/>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8" name="Google Shape;98;p1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00" name="Google Shape;100;p1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1" name="Google Shape;101;p1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9"/>
          <p:cNvSpPr/>
          <p:nvPr>
            <p:ph idx="2" type="pic"/>
          </p:nvPr>
        </p:nvSpPr>
        <p:spPr>
          <a:xfrm>
            <a:off x="6205225" y="1128325"/>
            <a:ext cx="2627100" cy="2273100"/>
          </a:xfrm>
          <a:prstGeom prst="rect">
            <a:avLst/>
          </a:prstGeom>
          <a:noFill/>
          <a:ln>
            <a:noFill/>
          </a:ln>
        </p:spPr>
      </p:sp>
      <p:sp>
        <p:nvSpPr>
          <p:cNvPr id="105" name="Google Shape;105;p19"/>
          <p:cNvSpPr/>
          <p:nvPr>
            <p:ph idx="3" type="pic"/>
          </p:nvPr>
        </p:nvSpPr>
        <p:spPr>
          <a:xfrm>
            <a:off x="311725" y="1128325"/>
            <a:ext cx="2627100" cy="2273100"/>
          </a:xfrm>
          <a:prstGeom prst="rect">
            <a:avLst/>
          </a:prstGeom>
          <a:noFill/>
          <a:ln>
            <a:noFill/>
          </a:ln>
        </p:spPr>
      </p:sp>
      <p:sp>
        <p:nvSpPr>
          <p:cNvPr id="106" name="Google Shape;106;p19"/>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p:nvPr>
            <p:ph idx="5" type="pic"/>
          </p:nvPr>
        </p:nvSpPr>
        <p:spPr>
          <a:xfrm>
            <a:off x="3255250" y="1128325"/>
            <a:ext cx="2627100" cy="2273100"/>
          </a:xfrm>
          <a:prstGeom prst="rect">
            <a:avLst/>
          </a:prstGeom>
          <a:noFill/>
          <a:ln>
            <a:noFill/>
          </a:ln>
        </p:spPr>
      </p:sp>
      <p:sp>
        <p:nvSpPr>
          <p:cNvPr id="108" name="Google Shape;108;p19"/>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1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11" name="Google Shape;111;p1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3" name="Google Shape;113;p1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4" name="Shape 114"/>
        <p:cNvGrpSpPr/>
        <p:nvPr/>
      </p:nvGrpSpPr>
      <p:grpSpPr>
        <a:xfrm>
          <a:off x="0" y="0"/>
          <a:ext cx="0" cy="0"/>
          <a:chOff x="0" y="0"/>
          <a:chExt cx="0" cy="0"/>
        </a:xfrm>
      </p:grpSpPr>
      <p:sp>
        <p:nvSpPr>
          <p:cNvPr id="115" name="Google Shape;115;p20"/>
          <p:cNvSpPr/>
          <p:nvPr>
            <p:ph idx="2" type="pic"/>
          </p:nvPr>
        </p:nvSpPr>
        <p:spPr>
          <a:xfrm>
            <a:off x="311700" y="445025"/>
            <a:ext cx="8520600" cy="4218300"/>
          </a:xfrm>
          <a:prstGeom prst="rect">
            <a:avLst/>
          </a:prstGeom>
          <a:noFill/>
          <a:ln>
            <a:noFill/>
          </a:ln>
        </p:spPr>
      </p:sp>
      <p:sp>
        <p:nvSpPr>
          <p:cNvPr id="116" name="Google Shape;116;p2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7" name="Shape 117"/>
        <p:cNvGrpSpPr/>
        <p:nvPr/>
      </p:nvGrpSpPr>
      <p:grpSpPr>
        <a:xfrm>
          <a:off x="0" y="0"/>
          <a:ext cx="0" cy="0"/>
          <a:chOff x="0" y="0"/>
          <a:chExt cx="0" cy="0"/>
        </a:xfrm>
      </p:grpSpPr>
      <p:sp>
        <p:nvSpPr>
          <p:cNvPr id="118" name="Google Shape;118;p2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21"/>
          <p:cNvSpPr/>
          <p:nvPr>
            <p:ph idx="2" type="pic"/>
          </p:nvPr>
        </p:nvSpPr>
        <p:spPr>
          <a:xfrm>
            <a:off x="3389600" y="118913"/>
            <a:ext cx="1643700" cy="1535100"/>
          </a:xfrm>
          <a:prstGeom prst="rect">
            <a:avLst/>
          </a:prstGeom>
          <a:noFill/>
          <a:ln>
            <a:noFill/>
          </a:ln>
        </p:spPr>
      </p:sp>
      <p:sp>
        <p:nvSpPr>
          <p:cNvPr id="120" name="Google Shape;120;p21"/>
          <p:cNvSpPr/>
          <p:nvPr>
            <p:ph idx="3" type="pic"/>
          </p:nvPr>
        </p:nvSpPr>
        <p:spPr>
          <a:xfrm>
            <a:off x="5195935" y="118913"/>
            <a:ext cx="1643700" cy="1535100"/>
          </a:xfrm>
          <a:prstGeom prst="rect">
            <a:avLst/>
          </a:prstGeom>
          <a:noFill/>
          <a:ln>
            <a:noFill/>
          </a:ln>
        </p:spPr>
      </p:sp>
      <p:sp>
        <p:nvSpPr>
          <p:cNvPr id="121" name="Google Shape;121;p21"/>
          <p:cNvSpPr/>
          <p:nvPr>
            <p:ph idx="4" type="pic"/>
          </p:nvPr>
        </p:nvSpPr>
        <p:spPr>
          <a:xfrm>
            <a:off x="7002270" y="118913"/>
            <a:ext cx="1643700" cy="1535100"/>
          </a:xfrm>
          <a:prstGeom prst="rect">
            <a:avLst/>
          </a:prstGeom>
          <a:noFill/>
          <a:ln>
            <a:noFill/>
          </a:ln>
        </p:spPr>
      </p:sp>
      <p:sp>
        <p:nvSpPr>
          <p:cNvPr id="122" name="Google Shape;122;p21"/>
          <p:cNvSpPr/>
          <p:nvPr>
            <p:ph idx="5" type="pic"/>
          </p:nvPr>
        </p:nvSpPr>
        <p:spPr>
          <a:xfrm>
            <a:off x="3389588" y="1804212"/>
            <a:ext cx="1643700" cy="1535100"/>
          </a:xfrm>
          <a:prstGeom prst="rect">
            <a:avLst/>
          </a:prstGeom>
          <a:noFill/>
          <a:ln>
            <a:noFill/>
          </a:ln>
        </p:spPr>
      </p:sp>
      <p:sp>
        <p:nvSpPr>
          <p:cNvPr id="123" name="Google Shape;123;p21"/>
          <p:cNvSpPr/>
          <p:nvPr>
            <p:ph idx="6" type="pic"/>
          </p:nvPr>
        </p:nvSpPr>
        <p:spPr>
          <a:xfrm>
            <a:off x="5195922" y="1804212"/>
            <a:ext cx="1643700" cy="1535100"/>
          </a:xfrm>
          <a:prstGeom prst="rect">
            <a:avLst/>
          </a:prstGeom>
          <a:noFill/>
          <a:ln>
            <a:noFill/>
          </a:ln>
        </p:spPr>
      </p:sp>
      <p:sp>
        <p:nvSpPr>
          <p:cNvPr id="124" name="Google Shape;124;p21"/>
          <p:cNvSpPr/>
          <p:nvPr>
            <p:ph idx="7" type="pic"/>
          </p:nvPr>
        </p:nvSpPr>
        <p:spPr>
          <a:xfrm>
            <a:off x="7002257" y="1804212"/>
            <a:ext cx="1643700" cy="1535100"/>
          </a:xfrm>
          <a:prstGeom prst="rect">
            <a:avLst/>
          </a:prstGeom>
          <a:noFill/>
          <a:ln>
            <a:noFill/>
          </a:ln>
        </p:spPr>
      </p:sp>
      <p:sp>
        <p:nvSpPr>
          <p:cNvPr id="125" name="Google Shape;125;p2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26" name="Google Shape;126;p21"/>
          <p:cNvSpPr/>
          <p:nvPr>
            <p:ph idx="8" type="pic"/>
          </p:nvPr>
        </p:nvSpPr>
        <p:spPr>
          <a:xfrm>
            <a:off x="3389588" y="3489487"/>
            <a:ext cx="1643700" cy="1535100"/>
          </a:xfrm>
          <a:prstGeom prst="rect">
            <a:avLst/>
          </a:prstGeom>
          <a:noFill/>
          <a:ln>
            <a:noFill/>
          </a:ln>
        </p:spPr>
      </p:sp>
      <p:sp>
        <p:nvSpPr>
          <p:cNvPr id="127" name="Google Shape;127;p21"/>
          <p:cNvSpPr/>
          <p:nvPr>
            <p:ph idx="9" type="pic"/>
          </p:nvPr>
        </p:nvSpPr>
        <p:spPr>
          <a:xfrm>
            <a:off x="5195922" y="3489487"/>
            <a:ext cx="1643700" cy="1535100"/>
          </a:xfrm>
          <a:prstGeom prst="rect">
            <a:avLst/>
          </a:prstGeom>
          <a:noFill/>
          <a:ln>
            <a:noFill/>
          </a:ln>
        </p:spPr>
      </p:sp>
      <p:sp>
        <p:nvSpPr>
          <p:cNvPr id="128" name="Google Shape;128;p2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blank">
  <p:cSld name="BLANK">
    <p:bg>
      <p:bgPr>
        <a:solidFill>
          <a:schemeClr val="lt2"/>
        </a:solidFill>
      </p:bgPr>
    </p:bg>
    <p:spTree>
      <p:nvGrpSpPr>
        <p:cNvPr id="129" name="Shape 129"/>
        <p:cNvGrpSpPr/>
        <p:nvPr/>
      </p:nvGrpSpPr>
      <p:grpSpPr>
        <a:xfrm>
          <a:off x="0" y="0"/>
          <a:ext cx="0" cy="0"/>
          <a:chOff x="0" y="0"/>
          <a:chExt cx="0" cy="0"/>
        </a:xfrm>
      </p:grpSpPr>
      <p:sp>
        <p:nvSpPr>
          <p:cNvPr id="130" name="Google Shape;130;p22"/>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131" name="Google Shape;131;p2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a:t>
            </a:r>
            <a:r>
              <a:rPr lang="en"/>
              <a:t>g. </a:t>
            </a:r>
            <a:fld id="{00000000-1234-1234-1234-123412341234}" type="slidenum">
              <a:rPr lang="en"/>
              <a:t>‹#›</a:t>
            </a:fld>
            <a:endParaRPr/>
          </a:p>
        </p:txBody>
      </p:sp>
      <p:sp>
        <p:nvSpPr>
          <p:cNvPr id="132" name="Google Shape;132;p22"/>
          <p:cNvSpPr/>
          <p:nvPr>
            <p:ph idx="2" type="pic"/>
          </p:nvPr>
        </p:nvSpPr>
        <p:spPr>
          <a:xfrm>
            <a:off x="-25" y="2917350"/>
            <a:ext cx="2504400" cy="1668300"/>
          </a:xfrm>
          <a:prstGeom prst="rect">
            <a:avLst/>
          </a:prstGeom>
          <a:noFill/>
          <a:ln>
            <a:noFill/>
          </a:ln>
        </p:spPr>
      </p:sp>
      <p:sp>
        <p:nvSpPr>
          <p:cNvPr id="133" name="Google Shape;133;p22"/>
          <p:cNvSpPr/>
          <p:nvPr>
            <p:ph idx="3" type="pic"/>
          </p:nvPr>
        </p:nvSpPr>
        <p:spPr>
          <a:xfrm>
            <a:off x="6057900" y="636250"/>
            <a:ext cx="3086100" cy="2469600"/>
          </a:xfrm>
          <a:prstGeom prst="rect">
            <a:avLst/>
          </a:prstGeom>
          <a:noFill/>
          <a:ln>
            <a:noFill/>
          </a:ln>
        </p:spPr>
      </p:sp>
      <p:sp>
        <p:nvSpPr>
          <p:cNvPr id="134" name="Google Shape;134;p22"/>
          <p:cNvSpPr/>
          <p:nvPr>
            <p:ph idx="4" type="pic"/>
          </p:nvPr>
        </p:nvSpPr>
        <p:spPr>
          <a:xfrm>
            <a:off x="6057900" y="3998050"/>
            <a:ext cx="1145400" cy="1145400"/>
          </a:xfrm>
          <a:prstGeom prst="rect">
            <a:avLst/>
          </a:prstGeom>
          <a:noFill/>
          <a:ln>
            <a:noFill/>
          </a:ln>
        </p:spPr>
      </p:sp>
      <p:sp>
        <p:nvSpPr>
          <p:cNvPr id="135" name="Google Shape;135;p22"/>
          <p:cNvSpPr txBox="1"/>
          <p:nvPr>
            <p:ph idx="5"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p:txBody>
      </p:sp>
      <p:sp>
        <p:nvSpPr>
          <p:cNvPr id="136" name="Google Shape;136;p2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37" name="Google Shape;137;p22"/>
          <p:cNvSpPr txBox="1"/>
          <p:nvPr>
            <p:ph idx="6"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Mission">
  <p:cSld name="CUSTOM">
    <p:bg>
      <p:bgPr>
        <a:solidFill>
          <a:schemeClr val="lt2"/>
        </a:solidFill>
      </p:bgPr>
    </p:bg>
    <p:spTree>
      <p:nvGrpSpPr>
        <p:cNvPr id="138" name="Shape 138"/>
        <p:cNvGrpSpPr/>
        <p:nvPr/>
      </p:nvGrpSpPr>
      <p:grpSpPr>
        <a:xfrm>
          <a:off x="0" y="0"/>
          <a:ext cx="0" cy="0"/>
          <a:chOff x="0" y="0"/>
          <a:chExt cx="0" cy="0"/>
        </a:xfrm>
      </p:grpSpPr>
      <p:sp>
        <p:nvSpPr>
          <p:cNvPr id="139" name="Google Shape;139;p23"/>
          <p:cNvSpPr txBox="1"/>
          <p:nvPr>
            <p:ph idx="1" type="body"/>
          </p:nvPr>
        </p:nvSpPr>
        <p:spPr>
          <a:xfrm>
            <a:off x="1746472" y="1569600"/>
            <a:ext cx="42870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0" name="Google Shape;140;p23"/>
          <p:cNvSpPr txBox="1"/>
          <p:nvPr>
            <p:ph idx="2"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41" name="Google Shape;141;p23"/>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42" name="Google Shape;142;p2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43" name="Google Shape;143;p23"/>
          <p:cNvSpPr/>
          <p:nvPr>
            <p:ph idx="4" type="pic"/>
          </p:nvPr>
        </p:nvSpPr>
        <p:spPr>
          <a:xfrm>
            <a:off x="-25" y="2896025"/>
            <a:ext cx="1470600" cy="2247600"/>
          </a:xfrm>
          <a:prstGeom prst="rect">
            <a:avLst/>
          </a:prstGeom>
          <a:noFill/>
          <a:ln>
            <a:noFill/>
          </a:ln>
        </p:spPr>
      </p:sp>
      <p:sp>
        <p:nvSpPr>
          <p:cNvPr id="144" name="Google Shape;144;p23"/>
          <p:cNvSpPr/>
          <p:nvPr>
            <p:ph idx="5" type="pic"/>
          </p:nvPr>
        </p:nvSpPr>
        <p:spPr>
          <a:xfrm>
            <a:off x="7037800" y="712950"/>
            <a:ext cx="2106300" cy="2710500"/>
          </a:xfrm>
          <a:prstGeom prst="rect">
            <a:avLst/>
          </a:prstGeom>
          <a:noFill/>
          <a:ln>
            <a:noFill/>
          </a:ln>
        </p:spPr>
      </p:sp>
      <p:sp>
        <p:nvSpPr>
          <p:cNvPr id="145" name="Google Shape;145;p23"/>
          <p:cNvSpPr/>
          <p:nvPr>
            <p:ph idx="6" type="pic"/>
          </p:nvPr>
        </p:nvSpPr>
        <p:spPr>
          <a:xfrm>
            <a:off x="5323300" y="3423300"/>
            <a:ext cx="1714500" cy="1714500"/>
          </a:xfrm>
          <a:prstGeom prst="rect">
            <a:avLst/>
          </a:prstGeom>
          <a:noFill/>
          <a:ln>
            <a:noFill/>
          </a:ln>
        </p:spPr>
      </p:sp>
      <p:sp>
        <p:nvSpPr>
          <p:cNvPr id="146" name="Google Shape;146;p23"/>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TITLE_1">
    <p:spTree>
      <p:nvGrpSpPr>
        <p:cNvPr id="147" name="Shape 147"/>
        <p:cNvGrpSpPr/>
        <p:nvPr/>
      </p:nvGrpSpPr>
      <p:grpSpPr>
        <a:xfrm>
          <a:off x="0" y="0"/>
          <a:ext cx="0" cy="0"/>
          <a:chOff x="0" y="0"/>
          <a:chExt cx="0" cy="0"/>
        </a:xfrm>
      </p:grpSpPr>
      <p:sp>
        <p:nvSpPr>
          <p:cNvPr id="148" name="Google Shape;148;p24"/>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149" name="Google Shape;149;p24"/>
          <p:cNvSpPr txBox="1"/>
          <p:nvPr>
            <p:ph idx="2" type="title"/>
          </p:nvPr>
        </p:nvSpPr>
        <p:spPr>
          <a:xfrm>
            <a:off x="1610975" y="1315350"/>
            <a:ext cx="6482700" cy="382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50" name="Google Shape;150;p2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51" name="Google Shape;151;p24"/>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52" name="Google Shape;152;p2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Tree>
  </p:cSld>
  <p:clrMapOvr>
    <a:masterClrMapping/>
  </p:clrMapOvr>
  <p:extLst>
    <p:ext uri="{DCECCB84-F9BA-43D5-87BE-67443E8EF086}">
      <p15:sldGuideLst>
        <p15:guide id="1" orient="horz" pos="14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CUSTOM_1_1">
    <p:bg>
      <p:bgPr>
        <a:solidFill>
          <a:schemeClr val="lt1"/>
        </a:solidFill>
      </p:bgPr>
    </p:bg>
    <p:spTree>
      <p:nvGrpSpPr>
        <p:cNvPr id="153" name="Shape 153"/>
        <p:cNvGrpSpPr/>
        <p:nvPr/>
      </p:nvGrpSpPr>
      <p:grpSpPr>
        <a:xfrm>
          <a:off x="0" y="0"/>
          <a:ext cx="0" cy="0"/>
          <a:chOff x="0" y="0"/>
          <a:chExt cx="0" cy="0"/>
        </a:xfrm>
      </p:grpSpPr>
      <p:sp>
        <p:nvSpPr>
          <p:cNvPr id="154" name="Google Shape;154;p25"/>
          <p:cNvSpPr txBox="1"/>
          <p:nvPr>
            <p:ph idx="1" type="body"/>
          </p:nvPr>
        </p:nvSpPr>
        <p:spPr>
          <a:xfrm>
            <a:off x="1746475" y="1206375"/>
            <a:ext cx="41220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55" name="Google Shape;155;p25"/>
          <p:cNvSpPr/>
          <p:nvPr>
            <p:ph idx="2" type="pic"/>
          </p:nvPr>
        </p:nvSpPr>
        <p:spPr>
          <a:xfrm>
            <a:off x="6438900" y="1545300"/>
            <a:ext cx="2705100" cy="3592500"/>
          </a:xfrm>
          <a:prstGeom prst="rect">
            <a:avLst/>
          </a:prstGeom>
          <a:noFill/>
          <a:ln>
            <a:noFill/>
          </a:ln>
        </p:spPr>
      </p:sp>
      <p:sp>
        <p:nvSpPr>
          <p:cNvPr id="156" name="Google Shape;156;p25"/>
          <p:cNvSpPr/>
          <p:nvPr>
            <p:ph idx="3" type="pic"/>
          </p:nvPr>
        </p:nvSpPr>
        <p:spPr>
          <a:xfrm>
            <a:off x="2871750" y="3721100"/>
            <a:ext cx="2899500" cy="1422300"/>
          </a:xfrm>
          <a:prstGeom prst="rect">
            <a:avLst/>
          </a:prstGeom>
          <a:noFill/>
          <a:ln>
            <a:noFill/>
          </a:ln>
        </p:spPr>
      </p:sp>
      <p:sp>
        <p:nvSpPr>
          <p:cNvPr id="157" name="Google Shape;157;p25"/>
          <p:cNvSpPr txBox="1"/>
          <p:nvPr>
            <p:ph idx="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58" name="Google Shape;158;p25"/>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59" name="Google Shape;159;p25"/>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160" name="Google Shape;160;p2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TITLE_36">
    <p:bg>
      <p:bgPr>
        <a:solidFill>
          <a:schemeClr val="lt2"/>
        </a:solidFill>
      </p:bgPr>
    </p:bg>
    <p:spTree>
      <p:nvGrpSpPr>
        <p:cNvPr id="161" name="Shape 161"/>
        <p:cNvGrpSpPr/>
        <p:nvPr/>
      </p:nvGrpSpPr>
      <p:grpSpPr>
        <a:xfrm>
          <a:off x="0" y="0"/>
          <a:ext cx="0" cy="0"/>
          <a:chOff x="0" y="0"/>
          <a:chExt cx="0" cy="0"/>
        </a:xfrm>
      </p:grpSpPr>
      <p:sp>
        <p:nvSpPr>
          <p:cNvPr id="162" name="Google Shape;162;p26"/>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163" name="Google Shape;163;p26"/>
          <p:cNvSpPr txBox="1"/>
          <p:nvPr>
            <p:ph idx="2" type="title"/>
          </p:nvPr>
        </p:nvSpPr>
        <p:spPr>
          <a:xfrm>
            <a:off x="1605875" y="1087988"/>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64" name="Google Shape;164;p2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65" name="Google Shape;165;p26"/>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66" name="Google Shape;166;p2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67" name="Google Shape;167;p26"/>
          <p:cNvSpPr/>
          <p:nvPr>
            <p:ph idx="4" type="pic"/>
          </p:nvPr>
        </p:nvSpPr>
        <p:spPr>
          <a:xfrm>
            <a:off x="7429500" y="3429000"/>
            <a:ext cx="1714500" cy="1714500"/>
          </a:xfrm>
          <a:prstGeom prst="rect">
            <a:avLst/>
          </a:prstGeom>
          <a:noFill/>
          <a:ln>
            <a:noFill/>
          </a:ln>
        </p:spPr>
      </p:sp>
    </p:spTree>
  </p:cSld>
  <p:clrMapOvr>
    <a:masterClrMapping/>
  </p:clrMapOvr>
  <p:extLst>
    <p:ext uri="{DCECCB84-F9BA-43D5-87BE-67443E8EF086}">
      <p15:sldGuideLst>
        <p15:guide id="1" orient="horz" pos="14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Overview">
  <p:cSld name="CUSTOM_5">
    <p:spTree>
      <p:nvGrpSpPr>
        <p:cNvPr id="168" name="Shape 168"/>
        <p:cNvGrpSpPr/>
        <p:nvPr/>
      </p:nvGrpSpPr>
      <p:grpSpPr>
        <a:xfrm>
          <a:off x="0" y="0"/>
          <a:ext cx="0" cy="0"/>
          <a:chOff x="0" y="0"/>
          <a:chExt cx="0" cy="0"/>
        </a:xfrm>
      </p:grpSpPr>
      <p:sp>
        <p:nvSpPr>
          <p:cNvPr id="169" name="Google Shape;169;p27"/>
          <p:cNvSpPr/>
          <p:nvPr/>
        </p:nvSpPr>
        <p:spPr>
          <a:xfrm>
            <a:off x="2286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70" name="Google Shape;170;p27"/>
          <p:cNvSpPr/>
          <p:nvPr/>
        </p:nvSpPr>
        <p:spPr>
          <a:xfrm>
            <a:off x="317055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71" name="Google Shape;171;p27"/>
          <p:cNvSpPr/>
          <p:nvPr/>
        </p:nvSpPr>
        <p:spPr>
          <a:xfrm>
            <a:off x="61125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72" name="Google Shape;172;p27"/>
          <p:cNvSpPr/>
          <p:nvPr/>
        </p:nvSpPr>
        <p:spPr>
          <a:xfrm>
            <a:off x="6112500" y="122647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73" name="Google Shape;173;p27"/>
          <p:cNvSpPr/>
          <p:nvPr/>
        </p:nvSpPr>
        <p:spPr>
          <a:xfrm>
            <a:off x="3170550" y="1226400"/>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74" name="Google Shape;174;p2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75" name="Google Shape;175;p2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76" name="Google Shape;176;p27"/>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177" name="Google Shape;177;p2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78" name="Google Shape;178;p27"/>
          <p:cNvSpPr/>
          <p:nvPr/>
        </p:nvSpPr>
        <p:spPr>
          <a:xfrm>
            <a:off x="228600" y="1226475"/>
            <a:ext cx="2790000" cy="1794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179" name="Google Shape;179;p27"/>
          <p:cNvSpPr txBox="1"/>
          <p:nvPr>
            <p:ph idx="3" type="subTitle"/>
          </p:nvPr>
        </p:nvSpPr>
        <p:spPr>
          <a:xfrm>
            <a:off x="228600" y="1226400"/>
            <a:ext cx="2790000" cy="179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180" name="Google Shape;180;p27"/>
          <p:cNvSpPr txBox="1"/>
          <p:nvPr>
            <p:ph idx="4" type="subTitle"/>
          </p:nvPr>
        </p:nvSpPr>
        <p:spPr>
          <a:xfrm>
            <a:off x="32127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1" name="Google Shape;181;p27"/>
          <p:cNvSpPr txBox="1"/>
          <p:nvPr>
            <p:ph idx="5" type="body"/>
          </p:nvPr>
        </p:nvSpPr>
        <p:spPr>
          <a:xfrm>
            <a:off x="32127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2" name="Google Shape;182;p27"/>
          <p:cNvSpPr txBox="1"/>
          <p:nvPr>
            <p:ph idx="6" type="subTitle"/>
          </p:nvPr>
        </p:nvSpPr>
        <p:spPr>
          <a:xfrm>
            <a:off x="3262804"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3" name="Google Shape;183;p27"/>
          <p:cNvSpPr txBox="1"/>
          <p:nvPr>
            <p:ph idx="7" type="body"/>
          </p:nvPr>
        </p:nvSpPr>
        <p:spPr>
          <a:xfrm>
            <a:off x="3262800"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4" name="Google Shape;184;p27"/>
          <p:cNvSpPr txBox="1"/>
          <p:nvPr>
            <p:ph idx="8" type="subTitle"/>
          </p:nvPr>
        </p:nvSpPr>
        <p:spPr>
          <a:xfrm>
            <a:off x="620432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5" name="Google Shape;185;p27"/>
          <p:cNvSpPr txBox="1"/>
          <p:nvPr>
            <p:ph idx="9" type="body"/>
          </p:nvPr>
        </p:nvSpPr>
        <p:spPr>
          <a:xfrm>
            <a:off x="620432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6" name="Google Shape;186;p27"/>
          <p:cNvSpPr txBox="1"/>
          <p:nvPr>
            <p:ph idx="13" type="subTitle"/>
          </p:nvPr>
        </p:nvSpPr>
        <p:spPr>
          <a:xfrm>
            <a:off x="6204329"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7" name="Google Shape;187;p27"/>
          <p:cNvSpPr txBox="1"/>
          <p:nvPr>
            <p:ph idx="14" type="body"/>
          </p:nvPr>
        </p:nvSpPr>
        <p:spPr>
          <a:xfrm>
            <a:off x="6204325"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8" name="Google Shape;188;p27"/>
          <p:cNvSpPr txBox="1"/>
          <p:nvPr>
            <p:ph idx="15" type="subTitle"/>
          </p:nvPr>
        </p:nvSpPr>
        <p:spPr>
          <a:xfrm>
            <a:off x="3262804"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9" name="Google Shape;189;p27"/>
          <p:cNvSpPr txBox="1"/>
          <p:nvPr>
            <p:ph idx="16" type="body"/>
          </p:nvPr>
        </p:nvSpPr>
        <p:spPr>
          <a:xfrm>
            <a:off x="3262800"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extLst>
    <p:ext uri="{DCECCB84-F9BA-43D5-87BE-67443E8EF086}">
      <p15:sldGuideLst>
        <p15:guide id="1" orient="horz" pos="72">
          <p15:clr>
            <a:srgbClr val="E46962"/>
          </p15:clr>
        </p15:guide>
        <p15:guide id="2" pos="72">
          <p15:clr>
            <a:srgbClr val="E46962"/>
          </p15:clr>
        </p15:guide>
        <p15:guide id="3" orient="horz" pos="3168">
          <p15:clr>
            <a:srgbClr val="E46962"/>
          </p15:clr>
        </p15:guide>
        <p15:guide id="4" pos="477">
          <p15:clr>
            <a:srgbClr val="E46962"/>
          </p15:clr>
        </p15:guide>
        <p15:guide id="5" pos="549">
          <p15:clr>
            <a:srgbClr val="E46962"/>
          </p15:clr>
        </p15:guide>
        <p15:guide id="6" pos="950">
          <p15:clr>
            <a:srgbClr val="E46962"/>
          </p15:clr>
        </p15:guide>
        <p15:guide id="7" pos="1022">
          <p15:clr>
            <a:srgbClr val="E46962"/>
          </p15:clr>
        </p15:guide>
        <p15:guide id="8" pos="1422">
          <p15:clr>
            <a:srgbClr val="E46962"/>
          </p15:clr>
        </p15:guide>
        <p15:guide id="9" pos="1494">
          <p15:clr>
            <a:srgbClr val="E46962"/>
          </p15:clr>
        </p15:guide>
        <p15:guide id="10" pos="1897">
          <p15:clr>
            <a:srgbClr val="E46962"/>
          </p15:clr>
        </p15:guide>
        <p15:guide id="11" pos="1969">
          <p15:clr>
            <a:srgbClr val="E46962"/>
          </p15:clr>
        </p15:guide>
        <p15:guide id="12" pos="2369">
          <p15:clr>
            <a:srgbClr val="E46962"/>
          </p15:clr>
        </p15:guide>
        <p15:guide id="13" pos="2441">
          <p15:clr>
            <a:srgbClr val="E46962"/>
          </p15:clr>
        </p15:guide>
        <p15:guide id="14" pos="2844">
          <p15:clr>
            <a:srgbClr val="E46962"/>
          </p15:clr>
        </p15:guide>
        <p15:guide id="15" pos="2916">
          <p15:clr>
            <a:srgbClr val="E46962"/>
          </p15:clr>
        </p15:guide>
        <p15:guide id="16" pos="3319">
          <p15:clr>
            <a:srgbClr val="E46962"/>
          </p15:clr>
        </p15:guide>
        <p15:guide id="17" pos="3391">
          <p15:clr>
            <a:srgbClr val="E46962"/>
          </p15:clr>
        </p15:guide>
        <p15:guide id="18" pos="3791">
          <p15:clr>
            <a:srgbClr val="E46962"/>
          </p15:clr>
        </p15:guide>
        <p15:guide id="19" pos="3863">
          <p15:clr>
            <a:srgbClr val="E46962"/>
          </p15:clr>
        </p15:guide>
        <p15:guide id="20" pos="4266">
          <p15:clr>
            <a:srgbClr val="E46962"/>
          </p15:clr>
        </p15:guide>
        <p15:guide id="21" pos="4338">
          <p15:clr>
            <a:srgbClr val="E46962"/>
          </p15:clr>
        </p15:guide>
        <p15:guide id="22" pos="4741">
          <p15:clr>
            <a:srgbClr val="E46962"/>
          </p15:clr>
        </p15:guide>
        <p15:guide id="23" pos="4813">
          <p15:clr>
            <a:srgbClr val="E46962"/>
          </p15:clr>
        </p15:guide>
        <p15:guide id="24" pos="5213">
          <p15:clr>
            <a:srgbClr val="E46962"/>
          </p15:clr>
        </p15:guide>
        <p15:guide id="25" pos="5285">
          <p15:clr>
            <a:srgbClr val="E46962"/>
          </p15:clr>
        </p15:guide>
        <p15:guide id="26" pos="5688">
          <p15:clr>
            <a:srgbClr val="E46962"/>
          </p15:clr>
        </p15:guide>
        <p15:guide id="27" orient="horz" pos="1620">
          <p15:clr>
            <a:srgbClr val="E46962"/>
          </p15:clr>
        </p15:guide>
        <p15:guide id="28" orient="horz" pos="588">
          <p15:clr>
            <a:srgbClr val="E46962"/>
          </p15:clr>
        </p15:guide>
        <p15:guide id="29" orient="horz" pos="1104">
          <p15:clr>
            <a:srgbClr val="E46962"/>
          </p15:clr>
        </p15:guide>
        <p15:guide id="30" orient="horz" pos="2136">
          <p15:clr>
            <a:srgbClr val="E46962"/>
          </p15:clr>
        </p15:guide>
        <p15:guide id="31" orient="horz" pos="2652">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2">
    <p:spTree>
      <p:nvGrpSpPr>
        <p:cNvPr id="190" name="Shape 190"/>
        <p:cNvGrpSpPr/>
        <p:nvPr/>
      </p:nvGrpSpPr>
      <p:grpSpPr>
        <a:xfrm>
          <a:off x="0" y="0"/>
          <a:ext cx="0" cy="0"/>
          <a:chOff x="0" y="0"/>
          <a:chExt cx="0" cy="0"/>
        </a:xfrm>
      </p:grpSpPr>
      <p:sp>
        <p:nvSpPr>
          <p:cNvPr id="191" name="Google Shape;191;p28"/>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2" name="Google Shape;192;p28"/>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a:t>
            </a:r>
            <a:r>
              <a:rPr lang="en" sz="900">
                <a:solidFill>
                  <a:schemeClr val="dk1"/>
                </a:solidFill>
                <a:latin typeface="Familjen Grotesk"/>
                <a:ea typeface="Familjen Grotesk"/>
                <a:cs typeface="Familjen Grotesk"/>
                <a:sym typeface="Familjen Grotesk"/>
              </a:rPr>
              <a:t>g. </a:t>
            </a:r>
            <a:endParaRPr sz="900">
              <a:solidFill>
                <a:schemeClr val="dk1"/>
              </a:solidFill>
              <a:latin typeface="Familjen Grotesk"/>
              <a:ea typeface="Familjen Grotesk"/>
              <a:cs typeface="Familjen Grotesk"/>
              <a:sym typeface="Familjen Grotesk"/>
            </a:endParaRPr>
          </a:p>
        </p:txBody>
      </p:sp>
      <p:sp>
        <p:nvSpPr>
          <p:cNvPr id="193" name="Google Shape;193;p28"/>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194" name="Google Shape;194;p28"/>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Familjen Grotesk"/>
                <a:ea typeface="Familjen Grotesk"/>
                <a:cs typeface="Familjen Grotesk"/>
                <a:sym typeface="Familjen Grotesk"/>
              </a:rPr>
              <a:t>09.14.</a:t>
            </a:r>
            <a:r>
              <a:rPr lang="en" sz="900">
                <a:solidFill>
                  <a:schemeClr val="dk1"/>
                </a:solidFill>
                <a:latin typeface="Familjen Grotesk"/>
                <a:ea typeface="Familjen Grotesk"/>
                <a:cs typeface="Familjen Grotesk"/>
                <a:sym typeface="Familjen Grotesk"/>
              </a:rPr>
              <a:t>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2_1">
    <p:spTree>
      <p:nvGrpSpPr>
        <p:cNvPr id="195" name="Shape 195"/>
        <p:cNvGrpSpPr/>
        <p:nvPr/>
      </p:nvGrpSpPr>
      <p:grpSpPr>
        <a:xfrm>
          <a:off x="0" y="0"/>
          <a:ext cx="0" cy="0"/>
          <a:chOff x="0" y="0"/>
          <a:chExt cx="0" cy="0"/>
        </a:xfrm>
      </p:grpSpPr>
      <p:sp>
        <p:nvSpPr>
          <p:cNvPr id="196" name="Google Shape;196;p29"/>
          <p:cNvSpPr txBox="1"/>
          <p:nvPr>
            <p:ph idx="1" type="subTitle"/>
          </p:nvPr>
        </p:nvSpPr>
        <p:spPr>
          <a:xfrm>
            <a:off x="1771198" y="3024500"/>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29"/>
          <p:cNvSpPr txBox="1"/>
          <p:nvPr>
            <p:ph idx="2" type="subTitle"/>
          </p:nvPr>
        </p:nvSpPr>
        <p:spPr>
          <a:xfrm>
            <a:off x="177119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29"/>
          <p:cNvSpPr txBox="1"/>
          <p:nvPr>
            <p:ph idx="3" type="subTitle"/>
          </p:nvPr>
        </p:nvSpPr>
        <p:spPr>
          <a:xfrm>
            <a:off x="1771198" y="2356467"/>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9"/>
          <p:cNvSpPr txBox="1"/>
          <p:nvPr>
            <p:ph idx="4" type="subTitle"/>
          </p:nvPr>
        </p:nvSpPr>
        <p:spPr>
          <a:xfrm>
            <a:off x="10405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9"/>
          <p:cNvSpPr txBox="1"/>
          <p:nvPr>
            <p:ph idx="5" type="subTitle"/>
          </p:nvPr>
        </p:nvSpPr>
        <p:spPr>
          <a:xfrm>
            <a:off x="10405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29"/>
          <p:cNvSpPr txBox="1"/>
          <p:nvPr>
            <p:ph idx="6" type="subTitle"/>
          </p:nvPr>
        </p:nvSpPr>
        <p:spPr>
          <a:xfrm>
            <a:off x="104050" y="31360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29"/>
          <p:cNvSpPr txBox="1"/>
          <p:nvPr>
            <p:ph idx="7" type="subTitle"/>
          </p:nvPr>
        </p:nvSpPr>
        <p:spPr>
          <a:xfrm>
            <a:off x="94072"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29"/>
          <p:cNvSpPr txBox="1"/>
          <p:nvPr>
            <p:ph idx="8" type="subTitle"/>
          </p:nvPr>
        </p:nvSpPr>
        <p:spPr>
          <a:xfrm>
            <a:off x="4651939"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29"/>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rtl="0" algn="l">
              <a:buNone/>
              <a:defRPr/>
            </a:lvl1pPr>
            <a:lvl2pPr lvl="1" rtl="0" algn="l">
              <a:buNone/>
              <a:defRPr/>
            </a:lvl2pPr>
            <a:lvl3pPr lvl="2" rtl="0" algn="l">
              <a:buNone/>
              <a:defRPr/>
            </a:lvl3pPr>
            <a:lvl4pPr lvl="3" rtl="0" algn="l">
              <a:buNone/>
              <a:defRPr/>
            </a:lvl4pPr>
            <a:lvl5pPr lvl="4" rtl="0" algn="l">
              <a:buNone/>
              <a:defRPr/>
            </a:lvl5pPr>
            <a:lvl6pPr lvl="5" rtl="0" algn="l">
              <a:buNone/>
              <a:defRPr/>
            </a:lvl6pPr>
            <a:lvl7pPr lvl="6" rtl="0" algn="l">
              <a:buNone/>
              <a:defRPr/>
            </a:lvl7pPr>
            <a:lvl8pPr lvl="7" rtl="0" algn="l">
              <a:buNone/>
              <a:defRPr/>
            </a:lvl8pPr>
            <a:lvl9pPr lvl="8" rtl="0" algn="l">
              <a:buNone/>
              <a:defRPr/>
            </a:lvl9pPr>
          </a:lstStyle>
          <a:p>
            <a:pPr indent="0" lvl="0" marL="0" rtl="0" algn="l">
              <a:spcBef>
                <a:spcPts val="0"/>
              </a:spcBef>
              <a:spcAft>
                <a:spcPts val="0"/>
              </a:spcAft>
              <a:buNone/>
            </a:pPr>
            <a:fld id="{00000000-1234-1234-1234-123412341234}" type="slidenum">
              <a:rPr lang="en"/>
              <a:t>‹#›</a:t>
            </a:fld>
            <a:endParaRPr/>
          </a:p>
        </p:txBody>
      </p:sp>
      <p:sp>
        <p:nvSpPr>
          <p:cNvPr id="205" name="Google Shape;205;p29"/>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06" name="Google Shape;206;p29"/>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07" name="Google Shape;207;p29"/>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Familjen Grotesk"/>
                <a:ea typeface="Familjen Grotesk"/>
                <a:cs typeface="Familjen Grotesk"/>
                <a:sym typeface="Familjen Grotesk"/>
              </a:rPr>
              <a:t>09.14.</a:t>
            </a:r>
            <a:r>
              <a:rPr lang="en" sz="900">
                <a:solidFill>
                  <a:schemeClr val="dk1"/>
                </a:solidFill>
                <a:latin typeface="Familjen Grotesk"/>
                <a:ea typeface="Familjen Grotesk"/>
                <a:cs typeface="Familjen Grotesk"/>
                <a:sym typeface="Familjen Grotesk"/>
              </a:rPr>
              <a:t>20XX</a:t>
            </a:r>
            <a:endParaRPr sz="900">
              <a:solidFill>
                <a:schemeClr val="dk1"/>
              </a:solidFill>
              <a:latin typeface="Familjen Grotesk"/>
              <a:ea typeface="Familjen Grotesk"/>
              <a:cs typeface="Familjen Grotesk"/>
              <a:sym typeface="Familjen Grotesk"/>
            </a:endParaRPr>
          </a:p>
        </p:txBody>
      </p:sp>
      <p:sp>
        <p:nvSpPr>
          <p:cNvPr id="208" name="Google Shape;208;p29"/>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cxnSp>
        <p:nvCxnSpPr>
          <p:cNvPr id="209" name="Google Shape;209;p29"/>
          <p:cNvCxnSpPr/>
          <p:nvPr/>
        </p:nvCxnSpPr>
        <p:spPr>
          <a:xfrm>
            <a:off x="4515550" y="1368725"/>
            <a:ext cx="0" cy="3425700"/>
          </a:xfrm>
          <a:prstGeom prst="straightConnector1">
            <a:avLst/>
          </a:prstGeom>
          <a:noFill/>
          <a:ln cap="flat" cmpd="sng" w="9525">
            <a:solidFill>
              <a:schemeClr val="accent1"/>
            </a:solidFill>
            <a:prstDash val="solid"/>
            <a:round/>
            <a:headEnd len="med" w="med" type="none"/>
            <a:tailEnd len="med" w="med" type="none"/>
          </a:ln>
        </p:spPr>
      </p:cxnSp>
      <p:sp>
        <p:nvSpPr>
          <p:cNvPr id="210" name="Google Shape;210;p29"/>
          <p:cNvSpPr txBox="1"/>
          <p:nvPr>
            <p:ph idx="9" type="subTitle"/>
          </p:nvPr>
        </p:nvSpPr>
        <p:spPr>
          <a:xfrm>
            <a:off x="467690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29"/>
          <p:cNvSpPr txBox="1"/>
          <p:nvPr>
            <p:ph idx="13" type="subTitle"/>
          </p:nvPr>
        </p:nvSpPr>
        <p:spPr>
          <a:xfrm>
            <a:off x="467690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29"/>
          <p:cNvSpPr txBox="1"/>
          <p:nvPr>
            <p:ph idx="14" type="subTitle"/>
          </p:nvPr>
        </p:nvSpPr>
        <p:spPr>
          <a:xfrm>
            <a:off x="4676900" y="30598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9"/>
          <p:cNvSpPr txBox="1"/>
          <p:nvPr>
            <p:ph idx="15" type="subTitle"/>
          </p:nvPr>
        </p:nvSpPr>
        <p:spPr>
          <a:xfrm>
            <a:off x="4676900" y="3655300"/>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29"/>
          <p:cNvSpPr txBox="1"/>
          <p:nvPr>
            <p:ph idx="16" type="subTitle"/>
          </p:nvPr>
        </p:nvSpPr>
        <p:spPr>
          <a:xfrm>
            <a:off x="4676900" y="4326883"/>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29"/>
          <p:cNvSpPr txBox="1"/>
          <p:nvPr>
            <p:ph idx="17" type="subTitle"/>
          </p:nvPr>
        </p:nvSpPr>
        <p:spPr>
          <a:xfrm>
            <a:off x="6411748" y="296318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 name="Google Shape;216;p29"/>
          <p:cNvSpPr txBox="1"/>
          <p:nvPr>
            <p:ph idx="18" type="subTitle"/>
          </p:nvPr>
        </p:nvSpPr>
        <p:spPr>
          <a:xfrm>
            <a:off x="641174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29"/>
          <p:cNvSpPr txBox="1"/>
          <p:nvPr>
            <p:ph idx="19" type="subTitle"/>
          </p:nvPr>
        </p:nvSpPr>
        <p:spPr>
          <a:xfrm>
            <a:off x="6411748" y="236390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29"/>
          <p:cNvSpPr txBox="1"/>
          <p:nvPr>
            <p:ph idx="20" type="subTitle"/>
          </p:nvPr>
        </p:nvSpPr>
        <p:spPr>
          <a:xfrm>
            <a:off x="6411748" y="356245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29"/>
          <p:cNvSpPr txBox="1"/>
          <p:nvPr>
            <p:ph idx="21" type="subTitle"/>
          </p:nvPr>
        </p:nvSpPr>
        <p:spPr>
          <a:xfrm>
            <a:off x="6411748" y="42379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20" name="Google Shape;220;p29"/>
          <p:cNvCxnSpPr/>
          <p:nvPr/>
        </p:nvCxnSpPr>
        <p:spPr>
          <a:xfrm>
            <a:off x="200117" y="3089629"/>
            <a:ext cx="4082100" cy="0"/>
          </a:xfrm>
          <a:prstGeom prst="straightConnector1">
            <a:avLst/>
          </a:prstGeom>
          <a:noFill/>
          <a:ln cap="flat" cmpd="sng" w="19050">
            <a:solidFill>
              <a:schemeClr val="accent1"/>
            </a:solidFill>
            <a:prstDash val="solid"/>
            <a:round/>
            <a:headEnd len="med" w="med" type="none"/>
            <a:tailEnd len="med" w="med" type="none"/>
          </a:ln>
        </p:spPr>
      </p:cxnSp>
      <p:cxnSp>
        <p:nvCxnSpPr>
          <p:cNvPr id="221" name="Google Shape;221;p29"/>
          <p:cNvCxnSpPr/>
          <p:nvPr/>
        </p:nvCxnSpPr>
        <p:spPr>
          <a:xfrm>
            <a:off x="4786525" y="4282704"/>
            <a:ext cx="4082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016">
          <p15:clr>
            <a:srgbClr val="E46962"/>
          </p15:clr>
        </p15:guide>
        <p15:guide id="2" orient="horz" pos="1261">
          <p15:clr>
            <a:srgbClr val="E46962"/>
          </p15:clr>
        </p15:guide>
        <p15:guide id="3" orient="horz" pos="2771">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Executive Summary">
  <p:cSld name="TITLE_1_1">
    <p:spTree>
      <p:nvGrpSpPr>
        <p:cNvPr id="222" name="Shape 222"/>
        <p:cNvGrpSpPr/>
        <p:nvPr/>
      </p:nvGrpSpPr>
      <p:grpSpPr>
        <a:xfrm>
          <a:off x="0" y="0"/>
          <a:ext cx="0" cy="0"/>
          <a:chOff x="0" y="0"/>
          <a:chExt cx="0" cy="0"/>
        </a:xfrm>
      </p:grpSpPr>
      <p:sp>
        <p:nvSpPr>
          <p:cNvPr id="223" name="Google Shape;223;p30"/>
          <p:cNvSpPr txBox="1"/>
          <p:nvPr>
            <p:ph idx="1" type="subTitle"/>
          </p:nvPr>
        </p:nvSpPr>
        <p:spPr>
          <a:xfrm>
            <a:off x="1985411"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24" name="Google Shape;224;p30"/>
          <p:cNvSpPr txBox="1"/>
          <p:nvPr>
            <p:ph idx="2" type="subTitle"/>
          </p:nvPr>
        </p:nvSpPr>
        <p:spPr>
          <a:xfrm>
            <a:off x="201450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25" name="Google Shape;225;p30"/>
          <p:cNvSpPr txBox="1"/>
          <p:nvPr>
            <p:ph idx="3" type="subTitle"/>
          </p:nvPr>
        </p:nvSpPr>
        <p:spPr>
          <a:xfrm>
            <a:off x="189200"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26" name="Google Shape;226;p30"/>
          <p:cNvSpPr txBox="1"/>
          <p:nvPr>
            <p:ph idx="4" type="body"/>
          </p:nvPr>
        </p:nvSpPr>
        <p:spPr>
          <a:xfrm>
            <a:off x="212473" y="1023597"/>
            <a:ext cx="3560400" cy="989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cxnSp>
        <p:nvCxnSpPr>
          <p:cNvPr id="227" name="Google Shape;227;p30"/>
          <p:cNvCxnSpPr/>
          <p:nvPr/>
        </p:nvCxnSpPr>
        <p:spPr>
          <a:xfrm>
            <a:off x="226950" y="4635025"/>
            <a:ext cx="3426000" cy="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30"/>
          <p:cNvCxnSpPr/>
          <p:nvPr/>
        </p:nvCxnSpPr>
        <p:spPr>
          <a:xfrm>
            <a:off x="226950" y="4326850"/>
            <a:ext cx="3426000" cy="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30"/>
          <p:cNvSpPr/>
          <p:nvPr/>
        </p:nvSpPr>
        <p:spPr>
          <a:xfrm>
            <a:off x="730821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30" name="Google Shape;230;p30"/>
          <p:cNvSpPr txBox="1"/>
          <p:nvPr>
            <p:ph idx="5" type="body"/>
          </p:nvPr>
        </p:nvSpPr>
        <p:spPr>
          <a:xfrm>
            <a:off x="730821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1" name="Google Shape;231;p30"/>
          <p:cNvSpPr txBox="1"/>
          <p:nvPr>
            <p:ph idx="6" type="subTitle"/>
          </p:nvPr>
        </p:nvSpPr>
        <p:spPr>
          <a:xfrm>
            <a:off x="730821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32" name="Google Shape;232;p30"/>
          <p:cNvSpPr/>
          <p:nvPr/>
        </p:nvSpPr>
        <p:spPr>
          <a:xfrm>
            <a:off x="7308198"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33" name="Google Shape;233;p30"/>
          <p:cNvSpPr txBox="1"/>
          <p:nvPr>
            <p:ph idx="7" type="body"/>
          </p:nvPr>
        </p:nvSpPr>
        <p:spPr>
          <a:xfrm>
            <a:off x="7308200"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4" name="Google Shape;234;p30"/>
          <p:cNvSpPr txBox="1"/>
          <p:nvPr>
            <p:ph idx="8" type="subTitle"/>
          </p:nvPr>
        </p:nvSpPr>
        <p:spPr>
          <a:xfrm>
            <a:off x="7308201"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35" name="Google Shape;235;p30"/>
          <p:cNvSpPr/>
          <p:nvPr/>
        </p:nvSpPr>
        <p:spPr>
          <a:xfrm>
            <a:off x="3959148"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36" name="Google Shape;236;p30"/>
          <p:cNvSpPr txBox="1"/>
          <p:nvPr>
            <p:ph idx="9" type="body"/>
          </p:nvPr>
        </p:nvSpPr>
        <p:spPr>
          <a:xfrm>
            <a:off x="3959150"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7" name="Google Shape;237;p30"/>
          <p:cNvSpPr/>
          <p:nvPr/>
        </p:nvSpPr>
        <p:spPr>
          <a:xfrm>
            <a:off x="3959150" y="3325508"/>
            <a:ext cx="1607100" cy="78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238" name="Google Shape;238;p30"/>
          <p:cNvSpPr txBox="1"/>
          <p:nvPr>
            <p:ph idx="13" type="subTitle"/>
          </p:nvPr>
        </p:nvSpPr>
        <p:spPr>
          <a:xfrm>
            <a:off x="3959150" y="3325475"/>
            <a:ext cx="1607100" cy="782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239" name="Google Shape;239;p30"/>
          <p:cNvSpPr txBox="1"/>
          <p:nvPr>
            <p:ph idx="1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40" name="Google Shape;240;p30"/>
          <p:cNvSpPr txBox="1"/>
          <p:nvPr>
            <p:ph idx="1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41" name="Google Shape;241;p3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42" name="Google Shape;242;p30"/>
          <p:cNvSpPr txBox="1"/>
          <p:nvPr>
            <p:ph type="title"/>
          </p:nvPr>
        </p:nvSpPr>
        <p:spPr>
          <a:xfrm>
            <a:off x="73152" y="335300"/>
            <a:ext cx="8884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cxnSp>
        <p:nvCxnSpPr>
          <p:cNvPr id="243" name="Google Shape;243;p30"/>
          <p:cNvCxnSpPr/>
          <p:nvPr/>
        </p:nvCxnSpPr>
        <p:spPr>
          <a:xfrm>
            <a:off x="3952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30"/>
          <p:cNvCxnSpPr/>
          <p:nvPr/>
        </p:nvCxnSpPr>
        <p:spPr>
          <a:xfrm>
            <a:off x="5070844"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30"/>
          <p:cNvCxnSpPr/>
          <p:nvPr/>
        </p:nvCxnSpPr>
        <p:spPr>
          <a:xfrm>
            <a:off x="6189289"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30"/>
          <p:cNvCxnSpPr/>
          <p:nvPr/>
        </p:nvCxnSpPr>
        <p:spPr>
          <a:xfrm>
            <a:off x="7307733"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0"/>
          <p:cNvCxnSpPr/>
          <p:nvPr/>
        </p:nvCxnSpPr>
        <p:spPr>
          <a:xfrm>
            <a:off x="8426178"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30"/>
          <p:cNvCxnSpPr/>
          <p:nvPr/>
        </p:nvCxnSpPr>
        <p:spPr>
          <a:xfrm>
            <a:off x="4511622"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30"/>
          <p:cNvCxnSpPr/>
          <p:nvPr/>
        </p:nvCxnSpPr>
        <p:spPr>
          <a:xfrm>
            <a:off x="5630067"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30"/>
          <p:cNvCxnSpPr/>
          <p:nvPr/>
        </p:nvCxnSpPr>
        <p:spPr>
          <a:xfrm>
            <a:off x="6748511"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30"/>
          <p:cNvCxnSpPr/>
          <p:nvPr/>
        </p:nvCxnSpPr>
        <p:spPr>
          <a:xfrm>
            <a:off x="7866956"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30"/>
          <p:cNvCxnSpPr/>
          <p:nvPr/>
        </p:nvCxnSpPr>
        <p:spPr>
          <a:xfrm>
            <a:off x="8985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30"/>
          <p:cNvCxnSpPr/>
          <p:nvPr/>
        </p:nvCxnSpPr>
        <p:spPr>
          <a:xfrm>
            <a:off x="71940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30"/>
          <p:cNvCxnSpPr/>
          <p:nvPr/>
        </p:nvCxnSpPr>
        <p:spPr>
          <a:xfrm>
            <a:off x="120876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30"/>
          <p:cNvCxnSpPr/>
          <p:nvPr/>
        </p:nvCxnSpPr>
        <p:spPr>
          <a:xfrm>
            <a:off x="169812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30"/>
          <p:cNvCxnSpPr/>
          <p:nvPr/>
        </p:nvCxnSpPr>
        <p:spPr>
          <a:xfrm>
            <a:off x="218748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257" name="Google Shape;257;p30"/>
          <p:cNvSpPr/>
          <p:nvPr/>
        </p:nvSpPr>
        <p:spPr>
          <a:xfrm>
            <a:off x="229843" y="4125475"/>
            <a:ext cx="3425935" cy="838687"/>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cxnSp>
        <p:nvCxnSpPr>
          <p:cNvPr id="258" name="Google Shape;258;p30"/>
          <p:cNvCxnSpPr/>
          <p:nvPr/>
        </p:nvCxnSpPr>
        <p:spPr>
          <a:xfrm>
            <a:off x="267684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30"/>
          <p:cNvCxnSpPr/>
          <p:nvPr/>
        </p:nvCxnSpPr>
        <p:spPr>
          <a:xfrm>
            <a:off x="316620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0"/>
          <p:cNvSpPr/>
          <p:nvPr/>
        </p:nvSpPr>
        <p:spPr>
          <a:xfrm>
            <a:off x="5633673"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61" name="Google Shape;261;p30"/>
          <p:cNvSpPr txBox="1"/>
          <p:nvPr>
            <p:ph idx="16" type="body"/>
          </p:nvPr>
        </p:nvSpPr>
        <p:spPr>
          <a:xfrm>
            <a:off x="5633675"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2" name="Google Shape;262;p30"/>
          <p:cNvSpPr txBox="1"/>
          <p:nvPr>
            <p:ph idx="17" type="subTitle"/>
          </p:nvPr>
        </p:nvSpPr>
        <p:spPr>
          <a:xfrm>
            <a:off x="3959151"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63" name="Google Shape;263;p30"/>
          <p:cNvSpPr txBox="1"/>
          <p:nvPr>
            <p:ph idx="18" type="subTitle"/>
          </p:nvPr>
        </p:nvSpPr>
        <p:spPr>
          <a:xfrm>
            <a:off x="5633676"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64" name="Google Shape;264;p30"/>
          <p:cNvSpPr/>
          <p:nvPr/>
        </p:nvSpPr>
        <p:spPr>
          <a:xfrm>
            <a:off x="563366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65" name="Google Shape;265;p30"/>
          <p:cNvSpPr txBox="1"/>
          <p:nvPr>
            <p:ph idx="19" type="body"/>
          </p:nvPr>
        </p:nvSpPr>
        <p:spPr>
          <a:xfrm>
            <a:off x="563366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6" name="Google Shape;266;p30"/>
          <p:cNvSpPr txBox="1"/>
          <p:nvPr>
            <p:ph idx="20" type="subTitle"/>
          </p:nvPr>
        </p:nvSpPr>
        <p:spPr>
          <a:xfrm>
            <a:off x="563366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67" name="Google Shape;267;p30"/>
          <p:cNvSpPr txBox="1"/>
          <p:nvPr>
            <p:ph idx="2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68" name="Google Shape;268;p30"/>
          <p:cNvSpPr txBox="1"/>
          <p:nvPr>
            <p:ph idx="22" type="subTitle"/>
          </p:nvPr>
        </p:nvSpPr>
        <p:spPr>
          <a:xfrm>
            <a:off x="50520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69" name="Google Shape;269;p30"/>
          <p:cNvSpPr txBox="1"/>
          <p:nvPr>
            <p:ph idx="23" type="subTitle"/>
          </p:nvPr>
        </p:nvSpPr>
        <p:spPr>
          <a:xfrm>
            <a:off x="728886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0" name="Google Shape;270;p30"/>
          <p:cNvSpPr txBox="1"/>
          <p:nvPr>
            <p:ph idx="24" type="subTitle"/>
          </p:nvPr>
        </p:nvSpPr>
        <p:spPr>
          <a:xfrm>
            <a:off x="84073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1" name="Google Shape;271;p30"/>
          <p:cNvSpPr txBox="1"/>
          <p:nvPr>
            <p:ph idx="25" type="subTitle"/>
          </p:nvPr>
        </p:nvSpPr>
        <p:spPr>
          <a:xfrm>
            <a:off x="61704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2" name="Google Shape;272;p30"/>
          <p:cNvSpPr txBox="1"/>
          <p:nvPr>
            <p:ph idx="26" type="subTitle"/>
          </p:nvPr>
        </p:nvSpPr>
        <p:spPr>
          <a:xfrm>
            <a:off x="3946300" y="2211525"/>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3" name="Google Shape;273;p30"/>
          <p:cNvSpPr txBox="1"/>
          <p:nvPr>
            <p:ph idx="27" type="subTitle"/>
          </p:nvPr>
        </p:nvSpPr>
        <p:spPr>
          <a:xfrm>
            <a:off x="56192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4" name="Google Shape;274;p30"/>
          <p:cNvSpPr txBox="1"/>
          <p:nvPr>
            <p:ph idx="28" type="subTitle"/>
          </p:nvPr>
        </p:nvSpPr>
        <p:spPr>
          <a:xfrm>
            <a:off x="73028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5" name="Google Shape;275;p30"/>
          <p:cNvSpPr txBox="1"/>
          <p:nvPr>
            <p:ph idx="29" type="subTitle"/>
          </p:nvPr>
        </p:nvSpPr>
        <p:spPr>
          <a:xfrm>
            <a:off x="56253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30"/>
          <p:cNvSpPr txBox="1"/>
          <p:nvPr>
            <p:ph idx="30" type="subTitle"/>
          </p:nvPr>
        </p:nvSpPr>
        <p:spPr>
          <a:xfrm>
            <a:off x="7298200" y="1997467"/>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30"/>
          <p:cNvSpPr txBox="1"/>
          <p:nvPr>
            <p:ph idx="31" type="subTitle"/>
          </p:nvPr>
        </p:nvSpPr>
        <p:spPr>
          <a:xfrm>
            <a:off x="39524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30"/>
          <p:cNvSpPr txBox="1"/>
          <p:nvPr>
            <p:ph idx="32" type="subTitle"/>
          </p:nvPr>
        </p:nvSpPr>
        <p:spPr>
          <a:xfrm>
            <a:off x="3939000" y="2797425"/>
            <a:ext cx="49689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279" name="Google Shape;279;p30"/>
          <p:cNvSpPr txBox="1"/>
          <p:nvPr>
            <p:ph idx="33" type="subTitle"/>
          </p:nvPr>
        </p:nvSpPr>
        <p:spPr>
          <a:xfrm>
            <a:off x="3946300" y="3070150"/>
            <a:ext cx="49689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80" name="Google Shape;280;p30"/>
          <p:cNvSpPr txBox="1"/>
          <p:nvPr>
            <p:ph idx="34" type="subTitle"/>
          </p:nvPr>
        </p:nvSpPr>
        <p:spPr>
          <a:xfrm>
            <a:off x="220150" y="3826873"/>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281" name="Google Shape;281;p30"/>
          <p:cNvSpPr txBox="1"/>
          <p:nvPr>
            <p:ph idx="35" type="subTitle"/>
          </p:nvPr>
        </p:nvSpPr>
        <p:spPr>
          <a:xfrm>
            <a:off x="21829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82" name="Google Shape;282;p30"/>
          <p:cNvSpPr txBox="1"/>
          <p:nvPr>
            <p:ph idx="36" type="subTitle"/>
          </p:nvPr>
        </p:nvSpPr>
        <p:spPr>
          <a:xfrm>
            <a:off x="189200"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83" name="Google Shape;283;p30"/>
          <p:cNvSpPr txBox="1"/>
          <p:nvPr>
            <p:ph idx="37" type="subTitle"/>
          </p:nvPr>
        </p:nvSpPr>
        <p:spPr>
          <a:xfrm>
            <a:off x="21829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84" name="Google Shape;284;p30"/>
          <p:cNvSpPr txBox="1"/>
          <p:nvPr>
            <p:ph idx="38" type="subTitle"/>
          </p:nvPr>
        </p:nvSpPr>
        <p:spPr>
          <a:xfrm>
            <a:off x="220150" y="2152976"/>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285" name="Google Shape;285;p30"/>
          <p:cNvSpPr txBox="1"/>
          <p:nvPr>
            <p:ph idx="39" type="subTitle"/>
          </p:nvPr>
        </p:nvSpPr>
        <p:spPr>
          <a:xfrm>
            <a:off x="1985411"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86" name="Google Shape;286;p30"/>
          <p:cNvSpPr txBox="1"/>
          <p:nvPr>
            <p:ph idx="40" type="subTitle"/>
          </p:nvPr>
        </p:nvSpPr>
        <p:spPr>
          <a:xfrm>
            <a:off x="201450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9" name="Google Shape;19;p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4">
    <p:bg>
      <p:bgPr>
        <a:solidFill>
          <a:schemeClr val="dk2"/>
        </a:solidFill>
      </p:bgPr>
    </p:bg>
    <p:spTree>
      <p:nvGrpSpPr>
        <p:cNvPr id="287" name="Shape 287"/>
        <p:cNvGrpSpPr/>
        <p:nvPr/>
      </p:nvGrpSpPr>
      <p:grpSpPr>
        <a:xfrm>
          <a:off x="0" y="0"/>
          <a:ext cx="0" cy="0"/>
          <a:chOff x="0" y="0"/>
          <a:chExt cx="0" cy="0"/>
        </a:xfrm>
      </p:grpSpPr>
      <p:sp>
        <p:nvSpPr>
          <p:cNvPr id="288" name="Google Shape;288;p31"/>
          <p:cNvSpPr txBox="1"/>
          <p:nvPr/>
        </p:nvSpPr>
        <p:spPr>
          <a:xfrm>
            <a:off x="151500" y="-149638"/>
            <a:ext cx="1478700" cy="657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14400">
                <a:solidFill>
                  <a:schemeClr val="accent2"/>
                </a:solidFill>
                <a:latin typeface="Familjen Grotesk"/>
                <a:ea typeface="Familjen Grotesk"/>
                <a:cs typeface="Familjen Grotesk"/>
                <a:sym typeface="Familjen Grotesk"/>
              </a:rPr>
              <a:t>“</a:t>
            </a:r>
            <a:endParaRPr b="1" sz="14400">
              <a:solidFill>
                <a:schemeClr val="accent2"/>
              </a:solidFill>
              <a:latin typeface="Familjen Grotesk"/>
              <a:ea typeface="Familjen Grotesk"/>
              <a:cs typeface="Familjen Grotesk"/>
              <a:sym typeface="Familjen Grotesk"/>
            </a:endParaRPr>
          </a:p>
        </p:txBody>
      </p:sp>
      <p:sp>
        <p:nvSpPr>
          <p:cNvPr id="289" name="Google Shape;289;p3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90" name="Google Shape;290;p31"/>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91" name="Google Shape;291;p3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2" name="Google Shape;292;p31"/>
          <p:cNvSpPr txBox="1"/>
          <p:nvPr>
            <p:ph idx="3" type="body"/>
          </p:nvPr>
        </p:nvSpPr>
        <p:spPr>
          <a:xfrm>
            <a:off x="1664044" y="349775"/>
            <a:ext cx="6903000" cy="3683100"/>
          </a:xfrm>
          <a:prstGeom prst="rect">
            <a:avLst/>
          </a:prstGeom>
        </p:spPr>
        <p:txBody>
          <a:bodyPr anchorCtr="0" anchor="t" bIns="91425" lIns="91425" spcFirstLastPara="1" rIns="91425" wrap="square" tIns="91425">
            <a:noAutofit/>
          </a:bodyPr>
          <a:lstStyle>
            <a:lvl1pPr indent="-457200" lvl="0" marL="457200">
              <a:lnSpc>
                <a:spcPct val="85000"/>
              </a:lnSpc>
              <a:spcBef>
                <a:spcPts val="0"/>
              </a:spcBef>
              <a:spcAft>
                <a:spcPts val="0"/>
              </a:spcAft>
              <a:buSzPts val="3600"/>
              <a:buChar char="●"/>
              <a:defRPr sz="3600"/>
            </a:lvl1pPr>
            <a:lvl2pPr indent="-457200" lvl="1" marL="914400">
              <a:lnSpc>
                <a:spcPct val="85000"/>
              </a:lnSpc>
              <a:spcBef>
                <a:spcPts val="0"/>
              </a:spcBef>
              <a:spcAft>
                <a:spcPts val="0"/>
              </a:spcAft>
              <a:buSzPts val="3600"/>
              <a:buChar char="○"/>
              <a:defRPr sz="3600"/>
            </a:lvl2pPr>
            <a:lvl3pPr indent="-457200" lvl="2" marL="1371600">
              <a:lnSpc>
                <a:spcPct val="85000"/>
              </a:lnSpc>
              <a:spcBef>
                <a:spcPts val="0"/>
              </a:spcBef>
              <a:spcAft>
                <a:spcPts val="0"/>
              </a:spcAft>
              <a:buSzPts val="3600"/>
              <a:buChar char="■"/>
              <a:defRPr sz="3600"/>
            </a:lvl3pPr>
            <a:lvl4pPr indent="-457200" lvl="3" marL="1828800">
              <a:lnSpc>
                <a:spcPct val="85000"/>
              </a:lnSpc>
              <a:spcBef>
                <a:spcPts val="0"/>
              </a:spcBef>
              <a:spcAft>
                <a:spcPts val="0"/>
              </a:spcAft>
              <a:buSzPts val="3600"/>
              <a:buChar char="●"/>
              <a:defRPr sz="3600"/>
            </a:lvl4pPr>
            <a:lvl5pPr indent="-457200" lvl="4" marL="2286000">
              <a:lnSpc>
                <a:spcPct val="85000"/>
              </a:lnSpc>
              <a:spcBef>
                <a:spcPts val="0"/>
              </a:spcBef>
              <a:spcAft>
                <a:spcPts val="0"/>
              </a:spcAft>
              <a:buSzPts val="3600"/>
              <a:buChar char="○"/>
              <a:defRPr sz="3600"/>
            </a:lvl5pPr>
            <a:lvl6pPr indent="-457200" lvl="5" marL="2743200">
              <a:lnSpc>
                <a:spcPct val="85000"/>
              </a:lnSpc>
              <a:spcBef>
                <a:spcPts val="0"/>
              </a:spcBef>
              <a:spcAft>
                <a:spcPts val="0"/>
              </a:spcAft>
              <a:buSzPts val="3600"/>
              <a:buChar char="■"/>
              <a:defRPr sz="3600"/>
            </a:lvl6pPr>
            <a:lvl7pPr indent="-457200" lvl="6" marL="3200400">
              <a:lnSpc>
                <a:spcPct val="85000"/>
              </a:lnSpc>
              <a:spcBef>
                <a:spcPts val="0"/>
              </a:spcBef>
              <a:spcAft>
                <a:spcPts val="0"/>
              </a:spcAft>
              <a:buSzPts val="3600"/>
              <a:buChar char="●"/>
              <a:defRPr sz="3600"/>
            </a:lvl7pPr>
            <a:lvl8pPr indent="-457200" lvl="7" marL="3657600">
              <a:lnSpc>
                <a:spcPct val="85000"/>
              </a:lnSpc>
              <a:spcBef>
                <a:spcPts val="0"/>
              </a:spcBef>
              <a:spcAft>
                <a:spcPts val="0"/>
              </a:spcAft>
              <a:buSzPts val="3600"/>
              <a:buChar char="○"/>
              <a:defRPr sz="3600"/>
            </a:lvl8pPr>
            <a:lvl9pPr indent="-457200" lvl="8" marL="4114800">
              <a:lnSpc>
                <a:spcPct val="85000"/>
              </a:lnSpc>
              <a:spcBef>
                <a:spcPts val="0"/>
              </a:spcBef>
              <a:spcAft>
                <a:spcPts val="0"/>
              </a:spcAft>
              <a:buSzPts val="3600"/>
              <a:buChar char="■"/>
              <a:defRPr sz="3600"/>
            </a:lvl9pPr>
          </a:lstStyle>
          <a:p/>
        </p:txBody>
      </p:sp>
      <p:sp>
        <p:nvSpPr>
          <p:cNvPr id="293" name="Google Shape;293;p31"/>
          <p:cNvSpPr txBox="1"/>
          <p:nvPr>
            <p:ph idx="4" type="subTitle"/>
          </p:nvPr>
        </p:nvSpPr>
        <p:spPr>
          <a:xfrm>
            <a:off x="1664050" y="4468300"/>
            <a:ext cx="5489700" cy="400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BLANK_1_4_1">
    <p:bg>
      <p:bgPr>
        <a:solidFill>
          <a:schemeClr val="dk1"/>
        </a:solidFill>
      </p:bgPr>
    </p:bg>
    <p:spTree>
      <p:nvGrpSpPr>
        <p:cNvPr id="294" name="Shape 294"/>
        <p:cNvGrpSpPr/>
        <p:nvPr/>
      </p:nvGrpSpPr>
      <p:grpSpPr>
        <a:xfrm>
          <a:off x="0" y="0"/>
          <a:ext cx="0" cy="0"/>
          <a:chOff x="0" y="0"/>
          <a:chExt cx="0" cy="0"/>
        </a:xfrm>
      </p:grpSpPr>
      <p:sp>
        <p:nvSpPr>
          <p:cNvPr id="295" name="Google Shape;295;p3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296" name="Google Shape;296;p32"/>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297" name="Google Shape;297;p3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8" name="Google Shape;298;p32"/>
          <p:cNvSpPr txBox="1"/>
          <p:nvPr>
            <p:ph type="title"/>
          </p:nvPr>
        </p:nvSpPr>
        <p:spPr>
          <a:xfrm>
            <a:off x="73152" y="335300"/>
            <a:ext cx="8884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cxnSp>
        <p:nvCxnSpPr>
          <p:cNvPr id="299" name="Google Shape;299;p32"/>
          <p:cNvCxnSpPr/>
          <p:nvPr/>
        </p:nvCxnSpPr>
        <p:spPr>
          <a:xfrm>
            <a:off x="234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0" name="Google Shape;300;p32"/>
          <p:cNvCxnSpPr/>
          <p:nvPr/>
        </p:nvCxnSpPr>
        <p:spPr>
          <a:xfrm>
            <a:off x="1474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1" name="Google Shape;301;p32"/>
          <p:cNvCxnSpPr/>
          <p:nvPr/>
        </p:nvCxnSpPr>
        <p:spPr>
          <a:xfrm>
            <a:off x="27132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32"/>
          <p:cNvCxnSpPr/>
          <p:nvPr/>
        </p:nvCxnSpPr>
        <p:spPr>
          <a:xfrm>
            <a:off x="39524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3" name="Google Shape;303;p32"/>
          <p:cNvCxnSpPr/>
          <p:nvPr/>
        </p:nvCxnSpPr>
        <p:spPr>
          <a:xfrm>
            <a:off x="51916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4" name="Google Shape;304;p32"/>
          <p:cNvCxnSpPr/>
          <p:nvPr/>
        </p:nvCxnSpPr>
        <p:spPr>
          <a:xfrm>
            <a:off x="6430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32"/>
          <p:cNvCxnSpPr/>
          <p:nvPr/>
        </p:nvCxnSpPr>
        <p:spPr>
          <a:xfrm>
            <a:off x="7670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6" name="Google Shape;306;p32"/>
          <p:cNvCxnSpPr/>
          <p:nvPr/>
        </p:nvCxnSpPr>
        <p:spPr>
          <a:xfrm>
            <a:off x="8909200" y="1193550"/>
            <a:ext cx="0" cy="369150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32"/>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308" name="Google Shape;308;p32"/>
          <p:cNvSpPr txBox="1"/>
          <p:nvPr>
            <p:ph idx="4"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09" name="Google Shape;309;p32"/>
          <p:cNvSpPr txBox="1"/>
          <p:nvPr>
            <p:ph idx="5"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0" name="Google Shape;310;p32"/>
          <p:cNvSpPr txBox="1"/>
          <p:nvPr>
            <p:ph idx="6"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1" name="Google Shape;311;p32"/>
          <p:cNvSpPr txBox="1"/>
          <p:nvPr>
            <p:ph idx="7"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2" name="Google Shape;312;p32"/>
          <p:cNvSpPr txBox="1"/>
          <p:nvPr>
            <p:ph idx="8"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3" name="Google Shape;313;p32"/>
          <p:cNvSpPr txBox="1"/>
          <p:nvPr>
            <p:ph idx="9"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4" name="Google Shape;314;p32"/>
          <p:cNvSpPr txBox="1"/>
          <p:nvPr>
            <p:ph idx="13"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Chart">
  <p:cSld name="BLANK_1_5">
    <p:bg>
      <p:bgPr>
        <a:solidFill>
          <a:schemeClr val="lt1"/>
        </a:solidFill>
      </p:bgPr>
    </p:bg>
    <p:spTree>
      <p:nvGrpSpPr>
        <p:cNvPr id="315" name="Shape 315"/>
        <p:cNvGrpSpPr/>
        <p:nvPr/>
      </p:nvGrpSpPr>
      <p:grpSpPr>
        <a:xfrm>
          <a:off x="0" y="0"/>
          <a:ext cx="0" cy="0"/>
          <a:chOff x="0" y="0"/>
          <a:chExt cx="0" cy="0"/>
        </a:xfrm>
      </p:grpSpPr>
      <p:sp>
        <p:nvSpPr>
          <p:cNvPr id="316" name="Google Shape;316;p3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17" name="Google Shape;317;p3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18" name="Google Shape;318;p3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19" name="Google Shape;319;p33"/>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grpSp>
        <p:nvGrpSpPr>
          <p:cNvPr id="320" name="Google Shape;320;p33"/>
          <p:cNvGrpSpPr/>
          <p:nvPr/>
        </p:nvGrpSpPr>
        <p:grpSpPr>
          <a:xfrm>
            <a:off x="234275" y="1193325"/>
            <a:ext cx="8682900" cy="3704450"/>
            <a:chOff x="234275" y="1193325"/>
            <a:chExt cx="8682900" cy="3704450"/>
          </a:xfrm>
        </p:grpSpPr>
        <p:cxnSp>
          <p:nvCxnSpPr>
            <p:cNvPr id="321" name="Google Shape;321;p33"/>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33"/>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33"/>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sp>
          <p:nvSpPr>
            <p:cNvPr id="324" name="Google Shape;324;p33"/>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325" name="Google Shape;325;p33"/>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26" name="Google Shape;326;p33"/>
          <p:cNvSpPr txBox="1"/>
          <p:nvPr>
            <p:ph idx="4" type="subTitle"/>
          </p:nvPr>
        </p:nvSpPr>
        <p:spPr>
          <a:xfrm>
            <a:off x="207975" y="10657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27" name="Google Shape;327;p33"/>
          <p:cNvSpPr txBox="1"/>
          <p:nvPr>
            <p:ph idx="5" type="subTitle"/>
          </p:nvPr>
        </p:nvSpPr>
        <p:spPr>
          <a:xfrm>
            <a:off x="207975" y="1803028"/>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28" name="Google Shape;328;p33"/>
          <p:cNvSpPr txBox="1"/>
          <p:nvPr>
            <p:ph idx="6" type="subTitle"/>
          </p:nvPr>
        </p:nvSpPr>
        <p:spPr>
          <a:xfrm>
            <a:off x="207975" y="276504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29" name="Google Shape;329;p33"/>
          <p:cNvSpPr txBox="1"/>
          <p:nvPr>
            <p:ph idx="7" type="subTitle"/>
          </p:nvPr>
        </p:nvSpPr>
        <p:spPr>
          <a:xfrm>
            <a:off x="207975" y="37430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30" name="Google Shape;330;p33"/>
          <p:cNvSpPr txBox="1"/>
          <p:nvPr>
            <p:ph idx="8" type="subTitle"/>
          </p:nvPr>
        </p:nvSpPr>
        <p:spPr>
          <a:xfrm>
            <a:off x="1656927"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31" name="Google Shape;331;p33"/>
          <p:cNvSpPr txBox="1"/>
          <p:nvPr>
            <p:ph idx="9" type="subTitle"/>
          </p:nvPr>
        </p:nvSpPr>
        <p:spPr>
          <a:xfrm>
            <a:off x="3200680"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32" name="Google Shape;332;p33"/>
          <p:cNvSpPr txBox="1"/>
          <p:nvPr>
            <p:ph idx="13" type="subTitle"/>
          </p:nvPr>
        </p:nvSpPr>
        <p:spPr>
          <a:xfrm>
            <a:off x="4745382"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33" name="Google Shape;333;p33"/>
          <p:cNvSpPr txBox="1"/>
          <p:nvPr>
            <p:ph idx="14" type="subTitle"/>
          </p:nvPr>
        </p:nvSpPr>
        <p:spPr>
          <a:xfrm>
            <a:off x="6290585"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34" name="Google Shape;334;p33"/>
          <p:cNvSpPr txBox="1"/>
          <p:nvPr>
            <p:ph idx="15" type="subTitle"/>
          </p:nvPr>
        </p:nvSpPr>
        <p:spPr>
          <a:xfrm>
            <a:off x="7839538"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ey Stats">
  <p:cSld name="CUSTOM_1_2_2_1">
    <p:bg>
      <p:bgPr>
        <a:solidFill>
          <a:schemeClr val="lt1"/>
        </a:solidFill>
      </p:bgPr>
    </p:bg>
    <p:spTree>
      <p:nvGrpSpPr>
        <p:cNvPr id="335" name="Shape 335"/>
        <p:cNvGrpSpPr/>
        <p:nvPr/>
      </p:nvGrpSpPr>
      <p:grpSpPr>
        <a:xfrm>
          <a:off x="0" y="0"/>
          <a:ext cx="0" cy="0"/>
          <a:chOff x="0" y="0"/>
          <a:chExt cx="0" cy="0"/>
        </a:xfrm>
      </p:grpSpPr>
      <p:sp>
        <p:nvSpPr>
          <p:cNvPr id="336" name="Google Shape;336;p3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37" name="Google Shape;337;p3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38" name="Google Shape;338;p34"/>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339" name="Google Shape;339;p3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40" name="Google Shape;340;p34"/>
          <p:cNvSpPr txBox="1"/>
          <p:nvPr>
            <p:ph idx="3" type="subTitle"/>
          </p:nvPr>
        </p:nvSpPr>
        <p:spPr>
          <a:xfrm>
            <a:off x="30225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1" name="Google Shape;341;p34"/>
          <p:cNvSpPr txBox="1"/>
          <p:nvPr>
            <p:ph idx="4" type="body"/>
          </p:nvPr>
        </p:nvSpPr>
        <p:spPr>
          <a:xfrm>
            <a:off x="273105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2" name="Google Shape;342;p34"/>
          <p:cNvSpPr txBox="1"/>
          <p:nvPr>
            <p:ph idx="5" type="subTitle"/>
          </p:nvPr>
        </p:nvSpPr>
        <p:spPr>
          <a:xfrm>
            <a:off x="30225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3" name="Google Shape;343;p34"/>
          <p:cNvSpPr txBox="1"/>
          <p:nvPr>
            <p:ph idx="6" type="body"/>
          </p:nvPr>
        </p:nvSpPr>
        <p:spPr>
          <a:xfrm>
            <a:off x="273105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4" name="Google Shape;344;p34"/>
          <p:cNvSpPr txBox="1"/>
          <p:nvPr>
            <p:ph idx="7" type="subTitle"/>
          </p:nvPr>
        </p:nvSpPr>
        <p:spPr>
          <a:xfrm>
            <a:off x="30225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5" name="Google Shape;345;p34"/>
          <p:cNvSpPr txBox="1"/>
          <p:nvPr>
            <p:ph idx="8" type="body"/>
          </p:nvPr>
        </p:nvSpPr>
        <p:spPr>
          <a:xfrm>
            <a:off x="273105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6" name="Google Shape;346;p34"/>
          <p:cNvSpPr txBox="1"/>
          <p:nvPr>
            <p:ph idx="9" type="subTitle"/>
          </p:nvPr>
        </p:nvSpPr>
        <p:spPr>
          <a:xfrm>
            <a:off x="473160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7" name="Google Shape;347;p34"/>
          <p:cNvSpPr txBox="1"/>
          <p:nvPr>
            <p:ph idx="13" type="body"/>
          </p:nvPr>
        </p:nvSpPr>
        <p:spPr>
          <a:xfrm>
            <a:off x="716040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8" name="Google Shape;348;p34"/>
          <p:cNvSpPr txBox="1"/>
          <p:nvPr>
            <p:ph idx="14" type="subTitle"/>
          </p:nvPr>
        </p:nvSpPr>
        <p:spPr>
          <a:xfrm>
            <a:off x="473160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9" name="Google Shape;349;p34"/>
          <p:cNvSpPr txBox="1"/>
          <p:nvPr>
            <p:ph idx="15" type="body"/>
          </p:nvPr>
        </p:nvSpPr>
        <p:spPr>
          <a:xfrm>
            <a:off x="716040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50" name="Google Shape;350;p34"/>
          <p:cNvSpPr txBox="1"/>
          <p:nvPr>
            <p:ph idx="16" type="subTitle"/>
          </p:nvPr>
        </p:nvSpPr>
        <p:spPr>
          <a:xfrm>
            <a:off x="473160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51" name="Google Shape;351;p34"/>
          <p:cNvSpPr txBox="1"/>
          <p:nvPr>
            <p:ph idx="17" type="body"/>
          </p:nvPr>
        </p:nvSpPr>
        <p:spPr>
          <a:xfrm>
            <a:off x="716040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down" showMasterSp="0">
  <p:cSld name="Title Slide">
    <p:bg>
      <p:bgPr>
        <a:solidFill>
          <a:schemeClr val="lt1"/>
        </a:solidFill>
      </p:bgPr>
    </p:bg>
    <p:spTree>
      <p:nvGrpSpPr>
        <p:cNvPr id="352" name="Shape 352"/>
        <p:cNvGrpSpPr/>
        <p:nvPr/>
      </p:nvGrpSpPr>
      <p:grpSpPr>
        <a:xfrm>
          <a:off x="0" y="0"/>
          <a:ext cx="0" cy="0"/>
          <a:chOff x="0" y="0"/>
          <a:chExt cx="0" cy="0"/>
        </a:xfrm>
      </p:grpSpPr>
      <p:sp>
        <p:nvSpPr>
          <p:cNvPr id="353" name="Google Shape;353;p35"/>
          <p:cNvSpPr txBox="1"/>
          <p:nvPr/>
        </p:nvSpPr>
        <p:spPr>
          <a:xfrm>
            <a:off x="7222297" y="4866750"/>
            <a:ext cx="16782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500">
                <a:solidFill>
                  <a:schemeClr val="dk2"/>
                </a:solidFill>
                <a:latin typeface="Familjen Grotesk Medium"/>
                <a:ea typeface="Familjen Grotesk Medium"/>
                <a:cs typeface="Familjen Grotesk Medium"/>
                <a:sym typeface="Familjen Grotesk Medium"/>
              </a:rPr>
              <a:t>Google_logo </a:t>
            </a:r>
            <a:r>
              <a:rPr lang="en" sz="400">
                <a:solidFill>
                  <a:schemeClr val="dk2"/>
                </a:solidFill>
                <a:latin typeface="Familjen Grotesk Medium"/>
                <a:ea typeface="Familjen Grotesk Medium"/>
                <a:cs typeface="Familjen Grotesk Medium"/>
                <a:sym typeface="Familjen Grotesk Medium"/>
              </a:rPr>
              <a:t> 2021   </a:t>
            </a:r>
            <a:r>
              <a:rPr lang="en" sz="400">
                <a:solidFill>
                  <a:schemeClr val="dk2"/>
                </a:solidFill>
                <a:latin typeface="Familjen Grotesk"/>
                <a:ea typeface="Familjen Grotesk"/>
                <a:cs typeface="Familjen Grotesk"/>
                <a:sym typeface="Familjen Grotesk"/>
              </a:rPr>
              <a:t> |    </a:t>
            </a:r>
            <a:r>
              <a:rPr lang="en"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 sz="400">
                <a:solidFill>
                  <a:schemeClr val="dk2"/>
                </a:solidFill>
                <a:latin typeface="Familjen Grotesk Medium"/>
                <a:ea typeface="Familjen Grotesk Medium"/>
                <a:cs typeface="Familjen Grotesk Medium"/>
                <a:sym typeface="Familjen Grotesk Medium"/>
              </a:rPr>
              <a:t>‹#›</a:t>
            </a:fld>
            <a:endParaRPr sz="400">
              <a:solidFill>
                <a:schemeClr val="dk2"/>
              </a:solidFill>
              <a:latin typeface="Familjen Grotesk Medium"/>
              <a:ea typeface="Familjen Grotesk Medium"/>
              <a:cs typeface="Familjen Grotesk Medium"/>
              <a:sym typeface="Familjen Grotesk Medium"/>
            </a:endParaRPr>
          </a:p>
        </p:txBody>
      </p:sp>
      <p:sp>
        <p:nvSpPr>
          <p:cNvPr id="354" name="Google Shape;354;p35"/>
          <p:cNvSpPr txBox="1"/>
          <p:nvPr>
            <p:ph idx="12" type="sldNum"/>
          </p:nvPr>
        </p:nvSpPr>
        <p:spPr>
          <a:xfrm>
            <a:off x="8556784" y="4749851"/>
            <a:ext cx="548700" cy="384900"/>
          </a:xfrm>
          <a:prstGeom prst="rect">
            <a:avLst/>
          </a:prstGeom>
        </p:spPr>
        <p:txBody>
          <a:bodyPr anchorCtr="0" anchor="t" bIns="91425" lIns="91425" spcFirstLastPara="1" rIns="91425" wrap="square" tIns="91425">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indent="0" lvl="0" marL="0" rtl="0" algn="l">
              <a:spcBef>
                <a:spcPts val="0"/>
              </a:spcBef>
              <a:spcAft>
                <a:spcPts val="0"/>
              </a:spcAft>
              <a:buNone/>
            </a:pPr>
            <a:fld id="{00000000-1234-1234-1234-123412341234}" type="slidenum">
              <a:rPr lang="en"/>
              <a:t>‹#›</a:t>
            </a:fld>
            <a:endParaRPr/>
          </a:p>
        </p:txBody>
      </p:sp>
      <p:sp>
        <p:nvSpPr>
          <p:cNvPr id="355" name="Google Shape;355;p3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56" name="Google Shape;356;p3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57" name="Google Shape;357;p35"/>
          <p:cNvSpPr txBox="1"/>
          <p:nvPr>
            <p:ph idx="3"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58" name="Google Shape;358;p35"/>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359" name="Google Shape;359;p35"/>
          <p:cNvSpPr txBox="1"/>
          <p:nvPr>
            <p:ph idx="4"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p:cSld name="CUSTOM_2_1_1">
    <p:spTree>
      <p:nvGrpSpPr>
        <p:cNvPr id="360" name="Shape 360"/>
        <p:cNvGrpSpPr/>
        <p:nvPr/>
      </p:nvGrpSpPr>
      <p:grpSpPr>
        <a:xfrm>
          <a:off x="0" y="0"/>
          <a:ext cx="0" cy="0"/>
          <a:chOff x="0" y="0"/>
          <a:chExt cx="0" cy="0"/>
        </a:xfrm>
      </p:grpSpPr>
      <p:sp>
        <p:nvSpPr>
          <p:cNvPr id="361" name="Google Shape;361;p36"/>
          <p:cNvSpPr txBox="1"/>
          <p:nvPr>
            <p:ph idx="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2" name="Google Shape;362;p36"/>
          <p:cNvSpPr txBox="1"/>
          <p:nvPr>
            <p:ph idx="2"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3" name="Google Shape;363;p36"/>
          <p:cNvSpPr txBox="1"/>
          <p:nvPr>
            <p:ph idx="3"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4" name="Google Shape;364;p36"/>
          <p:cNvSpPr txBox="1"/>
          <p:nvPr>
            <p:ph idx="4"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5" name="Google Shape;365;p36"/>
          <p:cNvSpPr txBox="1"/>
          <p:nvPr>
            <p:ph idx="5"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6" name="Google Shape;366;p36"/>
          <p:cNvSpPr txBox="1"/>
          <p:nvPr>
            <p:ph idx="6"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7" name="Google Shape;367;p36"/>
          <p:cNvSpPr txBox="1"/>
          <p:nvPr>
            <p:ph idx="7"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grpSp>
        <p:nvGrpSpPr>
          <p:cNvPr id="368" name="Google Shape;368;p36"/>
          <p:cNvGrpSpPr/>
          <p:nvPr/>
        </p:nvGrpSpPr>
        <p:grpSpPr>
          <a:xfrm>
            <a:off x="234275" y="1193325"/>
            <a:ext cx="8682900" cy="3704625"/>
            <a:chOff x="234275" y="1193325"/>
            <a:chExt cx="8682900" cy="3704625"/>
          </a:xfrm>
        </p:grpSpPr>
        <p:cxnSp>
          <p:nvCxnSpPr>
            <p:cNvPr id="369" name="Google Shape;369;p36"/>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36"/>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36"/>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36"/>
            <p:cNvCxnSpPr/>
            <p:nvPr/>
          </p:nvCxnSpPr>
          <p:spPr>
            <a:xfrm>
              <a:off x="14740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36"/>
            <p:cNvCxnSpPr/>
            <p:nvPr/>
          </p:nvCxnSpPr>
          <p:spPr>
            <a:xfrm>
              <a:off x="27132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36"/>
            <p:cNvCxnSpPr/>
            <p:nvPr/>
          </p:nvCxnSpPr>
          <p:spPr>
            <a:xfrm>
              <a:off x="39524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36"/>
            <p:cNvCxnSpPr/>
            <p:nvPr/>
          </p:nvCxnSpPr>
          <p:spPr>
            <a:xfrm>
              <a:off x="51916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36"/>
            <p:cNvCxnSpPr/>
            <p:nvPr/>
          </p:nvCxnSpPr>
          <p:spPr>
            <a:xfrm>
              <a:off x="64308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36"/>
            <p:cNvCxnSpPr/>
            <p:nvPr/>
          </p:nvCxnSpPr>
          <p:spPr>
            <a:xfrm>
              <a:off x="7670000" y="1193550"/>
              <a:ext cx="0" cy="370440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36"/>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379" name="Google Shape;379;p36"/>
          <p:cNvSpPr txBox="1"/>
          <p:nvPr>
            <p:ph idx="8"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0" name="Google Shape;380;p36"/>
          <p:cNvSpPr txBox="1"/>
          <p:nvPr>
            <p:ph idx="9"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81" name="Google Shape;381;p3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82" name="Google Shape;382;p36"/>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383" name="Google Shape;383;p36"/>
          <p:cNvSpPr txBox="1"/>
          <p:nvPr>
            <p:ph idx="1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84" name="Google Shape;384;p36"/>
          <p:cNvSpPr txBox="1"/>
          <p:nvPr>
            <p:ph idx="14" type="subTitle"/>
          </p:nvPr>
        </p:nvSpPr>
        <p:spPr>
          <a:xfrm>
            <a:off x="207975" y="1803028"/>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5" name="Google Shape;385;p36"/>
          <p:cNvSpPr txBox="1"/>
          <p:nvPr>
            <p:ph idx="15" type="subTitle"/>
          </p:nvPr>
        </p:nvSpPr>
        <p:spPr>
          <a:xfrm>
            <a:off x="207975" y="276504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6" name="Google Shape;386;p36"/>
          <p:cNvSpPr txBox="1"/>
          <p:nvPr>
            <p:ph idx="16" type="subTitle"/>
          </p:nvPr>
        </p:nvSpPr>
        <p:spPr>
          <a:xfrm>
            <a:off x="207975" y="374307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nses">
  <p:cSld name="CUSTOM_2_1_1_1">
    <p:spTree>
      <p:nvGrpSpPr>
        <p:cNvPr id="387" name="Shape 387"/>
        <p:cNvGrpSpPr/>
        <p:nvPr/>
      </p:nvGrpSpPr>
      <p:grpSpPr>
        <a:xfrm>
          <a:off x="0" y="0"/>
          <a:ext cx="0" cy="0"/>
          <a:chOff x="0" y="0"/>
          <a:chExt cx="0" cy="0"/>
        </a:xfrm>
      </p:grpSpPr>
      <p:sp>
        <p:nvSpPr>
          <p:cNvPr id="388" name="Google Shape;388;p3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9" name="Google Shape;389;p3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90" name="Google Shape;390;p3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91" name="Google Shape;391;p37"/>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392" name="Google Shape;392;p37"/>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cSld name="CUSTOM_1_2">
    <p:bg>
      <p:bgPr>
        <a:solidFill>
          <a:schemeClr val="lt1"/>
        </a:solidFill>
      </p:bgPr>
    </p:bg>
    <p:spTree>
      <p:nvGrpSpPr>
        <p:cNvPr id="393" name="Shape 393"/>
        <p:cNvGrpSpPr/>
        <p:nvPr/>
      </p:nvGrpSpPr>
      <p:grpSpPr>
        <a:xfrm>
          <a:off x="0" y="0"/>
          <a:ext cx="0" cy="0"/>
          <a:chOff x="0" y="0"/>
          <a:chExt cx="0" cy="0"/>
        </a:xfrm>
      </p:grpSpPr>
      <p:sp>
        <p:nvSpPr>
          <p:cNvPr id="394" name="Google Shape;394;p38"/>
          <p:cNvSpPr/>
          <p:nvPr/>
        </p:nvSpPr>
        <p:spPr>
          <a:xfrm>
            <a:off x="4572125" y="-25"/>
            <a:ext cx="4572000" cy="123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95" name="Google Shape;395;p38"/>
          <p:cNvSpPr/>
          <p:nvPr/>
        </p:nvSpPr>
        <p:spPr>
          <a:xfrm>
            <a:off x="-75" y="-25"/>
            <a:ext cx="4572000" cy="353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96" name="Google Shape;396;p38"/>
          <p:cNvSpPr/>
          <p:nvPr/>
        </p:nvSpPr>
        <p:spPr>
          <a:xfrm>
            <a:off x="4572025" y="1234025"/>
            <a:ext cx="4572000" cy="3909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9600">
              <a:solidFill>
                <a:srgbClr val="3C3D36"/>
              </a:solidFill>
              <a:latin typeface="Familjen Grotesk"/>
              <a:ea typeface="Familjen Grotesk"/>
              <a:cs typeface="Familjen Grotesk"/>
              <a:sym typeface="Familjen Grotesk"/>
            </a:endParaRPr>
          </a:p>
        </p:txBody>
      </p:sp>
      <p:sp>
        <p:nvSpPr>
          <p:cNvPr id="397" name="Google Shape;397;p3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98" name="Google Shape;398;p38"/>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99" name="Google Shape;399;p3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00" name="Google Shape;400;p38"/>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
        <p:nvSpPr>
          <p:cNvPr id="401" name="Google Shape;401;p38"/>
          <p:cNvSpPr txBox="1"/>
          <p:nvPr>
            <p:ph idx="3" type="body"/>
          </p:nvPr>
        </p:nvSpPr>
        <p:spPr>
          <a:xfrm>
            <a:off x="201875" y="1328225"/>
            <a:ext cx="28887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402" name="Google Shape;402;p38"/>
          <p:cNvSpPr/>
          <p:nvPr/>
        </p:nvSpPr>
        <p:spPr>
          <a:xfrm>
            <a:off x="-75" y="3531275"/>
            <a:ext cx="4572000" cy="161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03" name="Google Shape;403;p38"/>
          <p:cNvSpPr txBox="1"/>
          <p:nvPr>
            <p:ph idx="4" type="title"/>
          </p:nvPr>
        </p:nvSpPr>
        <p:spPr>
          <a:xfrm>
            <a:off x="1775" y="3706500"/>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404" name="Google Shape;404;p38"/>
          <p:cNvSpPr txBox="1"/>
          <p:nvPr>
            <p:ph idx="5" type="title"/>
          </p:nvPr>
        </p:nvSpPr>
        <p:spPr>
          <a:xfrm>
            <a:off x="4572025" y="1410802"/>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405" name="Google Shape;405;p38"/>
          <p:cNvSpPr txBox="1"/>
          <p:nvPr>
            <p:ph idx="6" type="subTitle"/>
          </p:nvPr>
        </p:nvSpPr>
        <p:spPr>
          <a:xfrm>
            <a:off x="4620125" y="2279600"/>
            <a:ext cx="3623400" cy="5487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6" name="Google Shape;406;p38"/>
          <p:cNvSpPr txBox="1"/>
          <p:nvPr>
            <p:ph idx="7" type="subTitle"/>
          </p:nvPr>
        </p:nvSpPr>
        <p:spPr>
          <a:xfrm>
            <a:off x="90675" y="4563600"/>
            <a:ext cx="2888700" cy="4515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92">
          <p15:clr>
            <a:srgbClr val="FA7B17"/>
          </p15:clr>
        </p15:guide>
        <p15:guide id="2" orient="horz" pos="3048">
          <p15:clr>
            <a:srgbClr val="FA7B17"/>
          </p15:clr>
        </p15:guide>
        <p15:guide id="3" pos="314">
          <p15:clr>
            <a:srgbClr val="FA7B17"/>
          </p15:clr>
        </p15:guide>
        <p15:guide id="4" pos="5446">
          <p15:clr>
            <a:srgbClr val="FA7B17"/>
          </p15:clr>
        </p15:guide>
        <p15:guide id="5" pos="567">
          <p15:clr>
            <a:srgbClr val="FA7B17"/>
          </p15:clr>
        </p15:guide>
        <p15:guide id="6" pos="757">
          <p15:clr>
            <a:srgbClr val="FA7B17"/>
          </p15:clr>
        </p15:guide>
        <p15:guide id="7" pos="1011">
          <p15:clr>
            <a:srgbClr val="FA7B17"/>
          </p15:clr>
        </p15:guide>
        <p15:guide id="8" pos="1201">
          <p15:clr>
            <a:srgbClr val="FA7B17"/>
          </p15:clr>
        </p15:guide>
        <p15:guide id="9" pos="1454">
          <p15:clr>
            <a:srgbClr val="FA7B17"/>
          </p15:clr>
        </p15:guide>
        <p15:guide id="10" pos="1644">
          <p15:clr>
            <a:srgbClr val="FA7B17"/>
          </p15:clr>
        </p15:guide>
        <p15:guide id="11" pos="1898">
          <p15:clr>
            <a:srgbClr val="FA7B17"/>
          </p15:clr>
        </p15:guide>
        <p15:guide id="12" pos="2088">
          <p15:clr>
            <a:srgbClr val="FA7B17"/>
          </p15:clr>
        </p15:guide>
        <p15:guide id="13" pos="2341">
          <p15:clr>
            <a:srgbClr val="FA7B17"/>
          </p15:clr>
        </p15:guide>
        <p15:guide id="14" pos="2532">
          <p15:clr>
            <a:srgbClr val="FA7B17"/>
          </p15:clr>
        </p15:guide>
        <p15:guide id="15" pos="2785">
          <p15:clr>
            <a:srgbClr val="FA7B17"/>
          </p15:clr>
        </p15:guide>
        <p15:guide id="16" pos="2975">
          <p15:clr>
            <a:srgbClr val="FA7B17"/>
          </p15:clr>
        </p15:guide>
        <p15:guide id="17" pos="3228">
          <p15:clr>
            <a:srgbClr val="FA7B17"/>
          </p15:clr>
        </p15:guide>
        <p15:guide id="18" pos="3419">
          <p15:clr>
            <a:srgbClr val="FA7B17"/>
          </p15:clr>
        </p15:guide>
        <p15:guide id="19" pos="3672">
          <p15:clr>
            <a:srgbClr val="FA7B17"/>
          </p15:clr>
        </p15:guide>
        <p15:guide id="20" pos="3862">
          <p15:clr>
            <a:srgbClr val="FA7B17"/>
          </p15:clr>
        </p15:guide>
        <p15:guide id="21" pos="4116">
          <p15:clr>
            <a:srgbClr val="FA7B17"/>
          </p15:clr>
        </p15:guide>
        <p15:guide id="22" pos="4306">
          <p15:clr>
            <a:srgbClr val="FA7B17"/>
          </p15:clr>
        </p15:guide>
        <p15:guide id="23" pos="4559">
          <p15:clr>
            <a:srgbClr val="FA7B17"/>
          </p15:clr>
        </p15:guide>
        <p15:guide id="24" pos="4749">
          <p15:clr>
            <a:srgbClr val="FA7B17"/>
          </p15:clr>
        </p15:guide>
        <p15:guide id="25" pos="5003">
          <p15:clr>
            <a:srgbClr val="FA7B17"/>
          </p15:clr>
        </p15:guide>
        <p15:guide id="26" pos="5193">
          <p15:clr>
            <a:srgbClr val="FA7B17"/>
          </p15:clr>
        </p15:guide>
        <p15:guide id="27" orient="horz" pos="837">
          <p15:clr>
            <a:srgbClr val="FA7B17"/>
          </p15:clr>
        </p15:guide>
        <p15:guide id="28" orient="horz" pos="2312">
          <p15:clr>
            <a:srgbClr val="FA7B17"/>
          </p15:clr>
        </p15:guide>
        <p15:guide id="29" orient="horz" pos="2405">
          <p15:clr>
            <a:srgbClr val="FA7B17"/>
          </p15:clr>
        </p15:guide>
        <p15:guide id="30" orient="horz" pos="929">
          <p15:clr>
            <a:srgbClr val="FA7B17"/>
          </p15:clr>
        </p15:guide>
        <p15:guide id="31" orient="horz" pos="1574">
          <p15:clr>
            <a:srgbClr val="FA7B17"/>
          </p15:clr>
        </p15:guide>
        <p15:guide id="32" orient="horz" pos="1666">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mping Up">
  <p:cSld name="TITLE_1_1_1">
    <p:spTree>
      <p:nvGrpSpPr>
        <p:cNvPr id="407" name="Shape 407"/>
        <p:cNvGrpSpPr/>
        <p:nvPr/>
      </p:nvGrpSpPr>
      <p:grpSpPr>
        <a:xfrm>
          <a:off x="0" y="0"/>
          <a:ext cx="0" cy="0"/>
          <a:chOff x="0" y="0"/>
          <a:chExt cx="0" cy="0"/>
        </a:xfrm>
      </p:grpSpPr>
      <p:sp>
        <p:nvSpPr>
          <p:cNvPr id="408" name="Google Shape;408;p3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09" name="Google Shape;409;p3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10" name="Google Shape;410;p3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11" name="Google Shape;411;p39"/>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erarchy">
  <p:cSld name="CUSTOM_4">
    <p:bg>
      <p:bgPr>
        <a:solidFill>
          <a:schemeClr val="lt2"/>
        </a:solidFill>
      </p:bgPr>
    </p:bg>
    <p:spTree>
      <p:nvGrpSpPr>
        <p:cNvPr id="412" name="Shape 412"/>
        <p:cNvGrpSpPr/>
        <p:nvPr/>
      </p:nvGrpSpPr>
      <p:grpSpPr>
        <a:xfrm>
          <a:off x="0" y="0"/>
          <a:ext cx="0" cy="0"/>
          <a:chOff x="0" y="0"/>
          <a:chExt cx="0" cy="0"/>
        </a:xfrm>
      </p:grpSpPr>
      <p:sp>
        <p:nvSpPr>
          <p:cNvPr id="413" name="Google Shape;413;p4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14" name="Google Shape;414;p40"/>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15" name="Google Shape;415;p4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16" name="Google Shape;416;p40"/>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17" name="Google Shape;417;p40"/>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CUSTOM_2_1_1_1_1_1_1_1">
    <p:bg>
      <p:bgPr>
        <a:solidFill>
          <a:schemeClr val="lt1"/>
        </a:solidFill>
      </p:bgPr>
    </p:bg>
    <p:spTree>
      <p:nvGrpSpPr>
        <p:cNvPr id="418" name="Shape 418"/>
        <p:cNvGrpSpPr/>
        <p:nvPr/>
      </p:nvGrpSpPr>
      <p:grpSpPr>
        <a:xfrm>
          <a:off x="0" y="0"/>
          <a:ext cx="0" cy="0"/>
          <a:chOff x="0" y="0"/>
          <a:chExt cx="0" cy="0"/>
        </a:xfrm>
      </p:grpSpPr>
      <p:sp>
        <p:nvSpPr>
          <p:cNvPr id="419" name="Google Shape;419;p4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20" name="Google Shape;420;p41"/>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21" name="Google Shape;421;p4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22" name="Google Shape;422;p41"/>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23" name="Google Shape;423;p41"/>
          <p:cNvSpPr txBox="1"/>
          <p:nvPr>
            <p:ph idx="3" type="subTitle"/>
          </p:nvPr>
        </p:nvSpPr>
        <p:spPr>
          <a:xfrm>
            <a:off x="5799441" y="1594150"/>
            <a:ext cx="2616000" cy="2760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4" name="Google Shape;424;p41"/>
          <p:cNvSpPr txBox="1"/>
          <p:nvPr>
            <p:ph idx="4" type="body"/>
          </p:nvPr>
        </p:nvSpPr>
        <p:spPr>
          <a:xfrm>
            <a:off x="5799450" y="2143800"/>
            <a:ext cx="2992800" cy="14967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tlook">
  <p:cSld name="TITLE_2_1_1_1">
    <p:bg>
      <p:bgPr>
        <a:solidFill>
          <a:schemeClr val="dk1"/>
        </a:solidFill>
      </p:bgPr>
    </p:bg>
    <p:spTree>
      <p:nvGrpSpPr>
        <p:cNvPr id="425" name="Shape 425"/>
        <p:cNvGrpSpPr/>
        <p:nvPr/>
      </p:nvGrpSpPr>
      <p:grpSpPr>
        <a:xfrm>
          <a:off x="0" y="0"/>
          <a:ext cx="0" cy="0"/>
          <a:chOff x="0" y="0"/>
          <a:chExt cx="0" cy="0"/>
        </a:xfrm>
      </p:grpSpPr>
      <p:sp>
        <p:nvSpPr>
          <p:cNvPr id="426" name="Google Shape;426;p4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427" name="Google Shape;427;p42"/>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428" name="Google Shape;428;p4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29" name="Google Shape;429;p42"/>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430" name="Google Shape;430;p42"/>
          <p:cNvSpPr txBox="1"/>
          <p:nvPr>
            <p:ph idx="3" type="body"/>
          </p:nvPr>
        </p:nvSpPr>
        <p:spPr>
          <a:xfrm>
            <a:off x="1776150" y="1206375"/>
            <a:ext cx="40785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431" name="Google Shape;431;p42"/>
          <p:cNvSpPr/>
          <p:nvPr>
            <p:ph idx="4" type="pic"/>
          </p:nvPr>
        </p:nvSpPr>
        <p:spPr>
          <a:xfrm>
            <a:off x="3801625" y="3595950"/>
            <a:ext cx="5342400" cy="15477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4 Column ">
  <p:cSld name="TITLE_2_1_1_1_1">
    <p:spTree>
      <p:nvGrpSpPr>
        <p:cNvPr id="432" name="Shape 432"/>
        <p:cNvGrpSpPr/>
        <p:nvPr/>
      </p:nvGrpSpPr>
      <p:grpSpPr>
        <a:xfrm>
          <a:off x="0" y="0"/>
          <a:ext cx="0" cy="0"/>
          <a:chOff x="0" y="0"/>
          <a:chExt cx="0" cy="0"/>
        </a:xfrm>
      </p:grpSpPr>
      <p:sp>
        <p:nvSpPr>
          <p:cNvPr id="433" name="Google Shape;433;p43"/>
          <p:cNvSpPr/>
          <p:nvPr/>
        </p:nvSpPr>
        <p:spPr>
          <a:xfrm>
            <a:off x="686075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34" name="Google Shape;434;p4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35" name="Google Shape;435;p4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36" name="Google Shape;436;p4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37" name="Google Shape;437;p43"/>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38" name="Google Shape;438;p43"/>
          <p:cNvSpPr/>
          <p:nvPr/>
        </p:nvSpPr>
        <p:spPr>
          <a:xfrm>
            <a:off x="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39" name="Google Shape;439;p43"/>
          <p:cNvSpPr/>
          <p:nvPr/>
        </p:nvSpPr>
        <p:spPr>
          <a:xfrm>
            <a:off x="2289600" y="1226475"/>
            <a:ext cx="22896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40" name="Google Shape;440;p43"/>
          <p:cNvSpPr/>
          <p:nvPr/>
        </p:nvSpPr>
        <p:spPr>
          <a:xfrm>
            <a:off x="4579200" y="1226475"/>
            <a:ext cx="22896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41" name="Google Shape;441;p43"/>
          <p:cNvSpPr txBox="1"/>
          <p:nvPr>
            <p:ph idx="3" type="subTitle"/>
          </p:nvPr>
        </p:nvSpPr>
        <p:spPr>
          <a:xfrm>
            <a:off x="205725" y="2736600"/>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2" name="Google Shape;442;p43"/>
          <p:cNvSpPr txBox="1"/>
          <p:nvPr>
            <p:ph idx="4" type="body"/>
          </p:nvPr>
        </p:nvSpPr>
        <p:spPr>
          <a:xfrm>
            <a:off x="205700" y="3291860"/>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43" name="Google Shape;443;p43"/>
          <p:cNvSpPr txBox="1"/>
          <p:nvPr>
            <p:ph idx="5" type="subTitle"/>
          </p:nvPr>
        </p:nvSpPr>
        <p:spPr>
          <a:xfrm>
            <a:off x="2509242"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4" name="Google Shape;444;p43"/>
          <p:cNvSpPr txBox="1"/>
          <p:nvPr>
            <p:ph idx="6" type="body"/>
          </p:nvPr>
        </p:nvSpPr>
        <p:spPr>
          <a:xfrm>
            <a:off x="2509217"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45" name="Google Shape;445;p43"/>
          <p:cNvSpPr txBox="1"/>
          <p:nvPr>
            <p:ph idx="7" type="subTitle"/>
          </p:nvPr>
        </p:nvSpPr>
        <p:spPr>
          <a:xfrm>
            <a:off x="4813008"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6" name="Google Shape;446;p43"/>
          <p:cNvSpPr txBox="1"/>
          <p:nvPr>
            <p:ph idx="8" type="body"/>
          </p:nvPr>
        </p:nvSpPr>
        <p:spPr>
          <a:xfrm>
            <a:off x="4812983"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47" name="Google Shape;447;p43"/>
          <p:cNvSpPr txBox="1"/>
          <p:nvPr>
            <p:ph idx="9" type="subTitle"/>
          </p:nvPr>
        </p:nvSpPr>
        <p:spPr>
          <a:xfrm>
            <a:off x="7091930"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8" name="Google Shape;448;p43"/>
          <p:cNvSpPr txBox="1"/>
          <p:nvPr>
            <p:ph idx="13" type="body"/>
          </p:nvPr>
        </p:nvSpPr>
        <p:spPr>
          <a:xfrm>
            <a:off x="7091905"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49" name="Google Shape;449;p43"/>
          <p:cNvSpPr/>
          <p:nvPr>
            <p:ph idx="14" type="pic"/>
          </p:nvPr>
        </p:nvSpPr>
        <p:spPr>
          <a:xfrm>
            <a:off x="183850" y="1481700"/>
            <a:ext cx="994200" cy="994200"/>
          </a:xfrm>
          <a:prstGeom prst="rect">
            <a:avLst/>
          </a:prstGeom>
          <a:noFill/>
          <a:ln>
            <a:noFill/>
          </a:ln>
        </p:spPr>
      </p:sp>
      <p:sp>
        <p:nvSpPr>
          <p:cNvPr id="450" name="Google Shape;450;p43"/>
          <p:cNvSpPr/>
          <p:nvPr>
            <p:ph idx="15" type="pic"/>
          </p:nvPr>
        </p:nvSpPr>
        <p:spPr>
          <a:xfrm>
            <a:off x="2509225" y="1481700"/>
            <a:ext cx="994200" cy="994200"/>
          </a:xfrm>
          <a:prstGeom prst="rect">
            <a:avLst/>
          </a:prstGeom>
          <a:noFill/>
          <a:ln>
            <a:noFill/>
          </a:ln>
        </p:spPr>
      </p:sp>
      <p:sp>
        <p:nvSpPr>
          <p:cNvPr id="451" name="Google Shape;451;p43"/>
          <p:cNvSpPr/>
          <p:nvPr>
            <p:ph idx="16" type="pic"/>
          </p:nvPr>
        </p:nvSpPr>
        <p:spPr>
          <a:xfrm>
            <a:off x="4812975" y="1481700"/>
            <a:ext cx="994200" cy="994200"/>
          </a:xfrm>
          <a:prstGeom prst="rect">
            <a:avLst/>
          </a:prstGeom>
          <a:noFill/>
          <a:ln>
            <a:noFill/>
          </a:ln>
        </p:spPr>
      </p:sp>
      <p:sp>
        <p:nvSpPr>
          <p:cNvPr id="452" name="Google Shape;452;p43"/>
          <p:cNvSpPr/>
          <p:nvPr>
            <p:ph idx="17" type="pic"/>
          </p:nvPr>
        </p:nvSpPr>
        <p:spPr>
          <a:xfrm>
            <a:off x="7091900" y="1481700"/>
            <a:ext cx="994200" cy="9942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5 Column">
  <p:cSld name="TITLE_2_1_1_1_1_2">
    <p:spTree>
      <p:nvGrpSpPr>
        <p:cNvPr id="453" name="Shape 453"/>
        <p:cNvGrpSpPr/>
        <p:nvPr/>
      </p:nvGrpSpPr>
      <p:grpSpPr>
        <a:xfrm>
          <a:off x="0" y="0"/>
          <a:ext cx="0" cy="0"/>
          <a:chOff x="0" y="0"/>
          <a:chExt cx="0" cy="0"/>
        </a:xfrm>
      </p:grpSpPr>
      <p:sp>
        <p:nvSpPr>
          <p:cNvPr id="454" name="Google Shape;454;p44"/>
          <p:cNvSpPr/>
          <p:nvPr/>
        </p:nvSpPr>
        <p:spPr>
          <a:xfrm>
            <a:off x="0"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55" name="Google Shape;455;p44"/>
          <p:cNvSpPr/>
          <p:nvPr/>
        </p:nvSpPr>
        <p:spPr>
          <a:xfrm>
            <a:off x="1828799"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56" name="Google Shape;456;p44"/>
          <p:cNvSpPr/>
          <p:nvPr/>
        </p:nvSpPr>
        <p:spPr>
          <a:xfrm>
            <a:off x="3657599" y="1226475"/>
            <a:ext cx="18288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57" name="Google Shape;457;p44"/>
          <p:cNvSpPr/>
          <p:nvPr/>
        </p:nvSpPr>
        <p:spPr>
          <a:xfrm>
            <a:off x="5486408"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58" name="Google Shape;458;p44"/>
          <p:cNvSpPr/>
          <p:nvPr/>
        </p:nvSpPr>
        <p:spPr>
          <a:xfrm>
            <a:off x="7315192"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59" name="Google Shape;459;p4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60" name="Google Shape;460;p4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61" name="Google Shape;461;p4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62" name="Google Shape;462;p44"/>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63" name="Google Shape;463;p44"/>
          <p:cNvSpPr txBox="1"/>
          <p:nvPr>
            <p:ph idx="3" type="subTitle"/>
          </p:nvPr>
        </p:nvSpPr>
        <p:spPr>
          <a:xfrm>
            <a:off x="205720"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64" name="Google Shape;464;p44"/>
          <p:cNvSpPr txBox="1"/>
          <p:nvPr>
            <p:ph idx="4" type="body"/>
          </p:nvPr>
        </p:nvSpPr>
        <p:spPr>
          <a:xfrm>
            <a:off x="205700"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65" name="Google Shape;465;p44"/>
          <p:cNvSpPr/>
          <p:nvPr>
            <p:ph idx="5" type="pic"/>
          </p:nvPr>
        </p:nvSpPr>
        <p:spPr>
          <a:xfrm>
            <a:off x="183850" y="1481700"/>
            <a:ext cx="994200" cy="994200"/>
          </a:xfrm>
          <a:prstGeom prst="rect">
            <a:avLst/>
          </a:prstGeom>
          <a:noFill/>
          <a:ln>
            <a:noFill/>
          </a:ln>
        </p:spPr>
      </p:sp>
      <p:sp>
        <p:nvSpPr>
          <p:cNvPr id="466" name="Google Shape;466;p44"/>
          <p:cNvSpPr/>
          <p:nvPr>
            <p:ph idx="6" type="pic"/>
          </p:nvPr>
        </p:nvSpPr>
        <p:spPr>
          <a:xfrm>
            <a:off x="2023222" y="1481700"/>
            <a:ext cx="994200" cy="994200"/>
          </a:xfrm>
          <a:prstGeom prst="rect">
            <a:avLst/>
          </a:prstGeom>
          <a:noFill/>
          <a:ln>
            <a:noFill/>
          </a:ln>
        </p:spPr>
      </p:sp>
      <p:sp>
        <p:nvSpPr>
          <p:cNvPr id="467" name="Google Shape;467;p44"/>
          <p:cNvSpPr/>
          <p:nvPr>
            <p:ph idx="7" type="pic"/>
          </p:nvPr>
        </p:nvSpPr>
        <p:spPr>
          <a:xfrm>
            <a:off x="3852019" y="1481700"/>
            <a:ext cx="994200" cy="994200"/>
          </a:xfrm>
          <a:prstGeom prst="rect">
            <a:avLst/>
          </a:prstGeom>
          <a:noFill/>
          <a:ln>
            <a:noFill/>
          </a:ln>
        </p:spPr>
      </p:sp>
      <p:sp>
        <p:nvSpPr>
          <p:cNvPr id="468" name="Google Shape;468;p44"/>
          <p:cNvSpPr/>
          <p:nvPr>
            <p:ph idx="8" type="pic"/>
          </p:nvPr>
        </p:nvSpPr>
        <p:spPr>
          <a:xfrm>
            <a:off x="5680816" y="1481700"/>
            <a:ext cx="994200" cy="994200"/>
          </a:xfrm>
          <a:prstGeom prst="rect">
            <a:avLst/>
          </a:prstGeom>
          <a:noFill/>
          <a:ln>
            <a:noFill/>
          </a:ln>
        </p:spPr>
      </p:sp>
      <p:sp>
        <p:nvSpPr>
          <p:cNvPr id="469" name="Google Shape;469;p44"/>
          <p:cNvSpPr/>
          <p:nvPr>
            <p:ph idx="9" type="pic"/>
          </p:nvPr>
        </p:nvSpPr>
        <p:spPr>
          <a:xfrm>
            <a:off x="7509613" y="1481700"/>
            <a:ext cx="994200" cy="994200"/>
          </a:xfrm>
          <a:prstGeom prst="rect">
            <a:avLst/>
          </a:prstGeom>
          <a:noFill/>
          <a:ln>
            <a:noFill/>
          </a:ln>
        </p:spPr>
      </p:sp>
      <p:sp>
        <p:nvSpPr>
          <p:cNvPr id="470" name="Google Shape;470;p44"/>
          <p:cNvSpPr txBox="1"/>
          <p:nvPr>
            <p:ph idx="13" type="subTitle"/>
          </p:nvPr>
        </p:nvSpPr>
        <p:spPr>
          <a:xfrm>
            <a:off x="20301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1" name="Google Shape;471;p44"/>
          <p:cNvSpPr txBox="1"/>
          <p:nvPr>
            <p:ph idx="14" type="body"/>
          </p:nvPr>
        </p:nvSpPr>
        <p:spPr>
          <a:xfrm>
            <a:off x="20300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72" name="Google Shape;472;p44"/>
          <p:cNvSpPr txBox="1"/>
          <p:nvPr>
            <p:ph idx="15" type="subTitle"/>
          </p:nvPr>
        </p:nvSpPr>
        <p:spPr>
          <a:xfrm>
            <a:off x="38589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3" name="Google Shape;473;p44"/>
          <p:cNvSpPr txBox="1"/>
          <p:nvPr>
            <p:ph idx="16" type="body"/>
          </p:nvPr>
        </p:nvSpPr>
        <p:spPr>
          <a:xfrm>
            <a:off x="38588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74" name="Google Shape;474;p44"/>
          <p:cNvSpPr txBox="1"/>
          <p:nvPr>
            <p:ph idx="17" type="subTitle"/>
          </p:nvPr>
        </p:nvSpPr>
        <p:spPr>
          <a:xfrm>
            <a:off x="56877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5" name="Google Shape;475;p44"/>
          <p:cNvSpPr txBox="1"/>
          <p:nvPr>
            <p:ph idx="18" type="body"/>
          </p:nvPr>
        </p:nvSpPr>
        <p:spPr>
          <a:xfrm>
            <a:off x="56876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76" name="Google Shape;476;p44"/>
          <p:cNvSpPr txBox="1"/>
          <p:nvPr>
            <p:ph idx="19" type="subTitle"/>
          </p:nvPr>
        </p:nvSpPr>
        <p:spPr>
          <a:xfrm>
            <a:off x="75165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7" name="Google Shape;477;p44"/>
          <p:cNvSpPr txBox="1"/>
          <p:nvPr>
            <p:ph idx="20" type="body"/>
          </p:nvPr>
        </p:nvSpPr>
        <p:spPr>
          <a:xfrm>
            <a:off x="75164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6 Column">
  <p:cSld name="TITLE_2_1_1_1_1_2_1">
    <p:spTree>
      <p:nvGrpSpPr>
        <p:cNvPr id="478" name="Shape 478"/>
        <p:cNvGrpSpPr/>
        <p:nvPr/>
      </p:nvGrpSpPr>
      <p:grpSpPr>
        <a:xfrm>
          <a:off x="0" y="0"/>
          <a:ext cx="0" cy="0"/>
          <a:chOff x="0" y="0"/>
          <a:chExt cx="0" cy="0"/>
        </a:xfrm>
      </p:grpSpPr>
      <p:sp>
        <p:nvSpPr>
          <p:cNvPr id="479" name="Google Shape;479;p45"/>
          <p:cNvSpPr/>
          <p:nvPr/>
        </p:nvSpPr>
        <p:spPr>
          <a:xfrm>
            <a:off x="0"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0" name="Google Shape;480;p45"/>
          <p:cNvSpPr/>
          <p:nvPr/>
        </p:nvSpPr>
        <p:spPr>
          <a:xfrm>
            <a:off x="1523982"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1" name="Google Shape;481;p45"/>
          <p:cNvSpPr/>
          <p:nvPr/>
        </p:nvSpPr>
        <p:spPr>
          <a:xfrm>
            <a:off x="3047964"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2" name="Google Shape;482;p45"/>
          <p:cNvSpPr/>
          <p:nvPr/>
        </p:nvSpPr>
        <p:spPr>
          <a:xfrm>
            <a:off x="4571955"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3" name="Google Shape;483;p45"/>
          <p:cNvSpPr/>
          <p:nvPr/>
        </p:nvSpPr>
        <p:spPr>
          <a:xfrm>
            <a:off x="6095925"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4" name="Google Shape;484;p4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85" name="Google Shape;485;p4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86" name="Google Shape;486;p4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87" name="Google Shape;487;p45"/>
          <p:cNvSpPr txBox="1"/>
          <p:nvPr>
            <p:ph type="title"/>
          </p:nvPr>
        </p:nvSpPr>
        <p:spPr>
          <a:xfrm>
            <a:off x="73150" y="340625"/>
            <a:ext cx="8953800" cy="701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88" name="Google Shape;488;p45"/>
          <p:cNvSpPr txBox="1"/>
          <p:nvPr>
            <p:ph idx="3" type="subTitle"/>
          </p:nvPr>
        </p:nvSpPr>
        <p:spPr>
          <a:xfrm>
            <a:off x="171431"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89" name="Google Shape;489;p45"/>
          <p:cNvSpPr txBox="1"/>
          <p:nvPr>
            <p:ph idx="4" type="body"/>
          </p:nvPr>
        </p:nvSpPr>
        <p:spPr>
          <a:xfrm>
            <a:off x="171425"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0" name="Google Shape;490;p45"/>
          <p:cNvSpPr/>
          <p:nvPr>
            <p:ph idx="5" type="pic"/>
          </p:nvPr>
        </p:nvSpPr>
        <p:spPr>
          <a:xfrm>
            <a:off x="153200" y="1481700"/>
            <a:ext cx="828600" cy="828600"/>
          </a:xfrm>
          <a:prstGeom prst="rect">
            <a:avLst/>
          </a:prstGeom>
          <a:noFill/>
          <a:ln>
            <a:noFill/>
          </a:ln>
        </p:spPr>
      </p:sp>
      <p:sp>
        <p:nvSpPr>
          <p:cNvPr id="491" name="Google Shape;491;p45"/>
          <p:cNvSpPr/>
          <p:nvPr>
            <p:ph idx="6" type="pic"/>
          </p:nvPr>
        </p:nvSpPr>
        <p:spPr>
          <a:xfrm>
            <a:off x="1685996" y="1481700"/>
            <a:ext cx="828600" cy="828600"/>
          </a:xfrm>
          <a:prstGeom prst="rect">
            <a:avLst/>
          </a:prstGeom>
          <a:noFill/>
          <a:ln>
            <a:noFill/>
          </a:ln>
        </p:spPr>
      </p:sp>
      <p:sp>
        <p:nvSpPr>
          <p:cNvPr id="492" name="Google Shape;492;p45"/>
          <p:cNvSpPr/>
          <p:nvPr>
            <p:ph idx="7" type="pic"/>
          </p:nvPr>
        </p:nvSpPr>
        <p:spPr>
          <a:xfrm>
            <a:off x="3209979" y="1481700"/>
            <a:ext cx="828600" cy="828600"/>
          </a:xfrm>
          <a:prstGeom prst="rect">
            <a:avLst/>
          </a:prstGeom>
          <a:noFill/>
          <a:ln>
            <a:noFill/>
          </a:ln>
        </p:spPr>
      </p:sp>
      <p:sp>
        <p:nvSpPr>
          <p:cNvPr id="493" name="Google Shape;493;p45"/>
          <p:cNvSpPr/>
          <p:nvPr>
            <p:ph idx="8" type="pic"/>
          </p:nvPr>
        </p:nvSpPr>
        <p:spPr>
          <a:xfrm>
            <a:off x="4733963" y="1481700"/>
            <a:ext cx="828600" cy="828600"/>
          </a:xfrm>
          <a:prstGeom prst="rect">
            <a:avLst/>
          </a:prstGeom>
          <a:noFill/>
          <a:ln>
            <a:noFill/>
          </a:ln>
        </p:spPr>
      </p:sp>
      <p:sp>
        <p:nvSpPr>
          <p:cNvPr id="494" name="Google Shape;494;p45"/>
          <p:cNvSpPr/>
          <p:nvPr>
            <p:ph idx="9" type="pic"/>
          </p:nvPr>
        </p:nvSpPr>
        <p:spPr>
          <a:xfrm>
            <a:off x="6257946" y="1481700"/>
            <a:ext cx="828600" cy="828600"/>
          </a:xfrm>
          <a:prstGeom prst="rect">
            <a:avLst/>
          </a:prstGeom>
          <a:noFill/>
          <a:ln>
            <a:noFill/>
          </a:ln>
        </p:spPr>
      </p:sp>
      <p:sp>
        <p:nvSpPr>
          <p:cNvPr id="495" name="Google Shape;495;p45"/>
          <p:cNvSpPr txBox="1"/>
          <p:nvPr>
            <p:ph idx="13" type="subTitle"/>
          </p:nvPr>
        </p:nvSpPr>
        <p:spPr>
          <a:xfrm>
            <a:off x="1691737"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96" name="Google Shape;496;p45"/>
          <p:cNvSpPr txBox="1"/>
          <p:nvPr>
            <p:ph idx="14" type="body"/>
          </p:nvPr>
        </p:nvSpPr>
        <p:spPr>
          <a:xfrm>
            <a:off x="169173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7" name="Google Shape;497;p45"/>
          <p:cNvSpPr txBox="1"/>
          <p:nvPr>
            <p:ph idx="15" type="subTitle"/>
          </p:nvPr>
        </p:nvSpPr>
        <p:spPr>
          <a:xfrm>
            <a:off x="321571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98" name="Google Shape;498;p45"/>
          <p:cNvSpPr txBox="1"/>
          <p:nvPr>
            <p:ph idx="16" type="body"/>
          </p:nvPr>
        </p:nvSpPr>
        <p:spPr>
          <a:xfrm>
            <a:off x="3215712"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9" name="Google Shape;499;p45"/>
          <p:cNvSpPr txBox="1"/>
          <p:nvPr>
            <p:ph idx="17" type="subTitle"/>
          </p:nvPr>
        </p:nvSpPr>
        <p:spPr>
          <a:xfrm>
            <a:off x="4739702"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00" name="Google Shape;500;p45"/>
          <p:cNvSpPr txBox="1"/>
          <p:nvPr>
            <p:ph idx="18" type="body"/>
          </p:nvPr>
        </p:nvSpPr>
        <p:spPr>
          <a:xfrm>
            <a:off x="4739694"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01" name="Google Shape;501;p45"/>
          <p:cNvSpPr txBox="1"/>
          <p:nvPr>
            <p:ph idx="19" type="subTitle"/>
          </p:nvPr>
        </p:nvSpPr>
        <p:spPr>
          <a:xfrm>
            <a:off x="6263685"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02" name="Google Shape;502;p45"/>
          <p:cNvSpPr txBox="1"/>
          <p:nvPr>
            <p:ph idx="20" type="body"/>
          </p:nvPr>
        </p:nvSpPr>
        <p:spPr>
          <a:xfrm>
            <a:off x="6263677"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03" name="Google Shape;503;p45"/>
          <p:cNvSpPr/>
          <p:nvPr/>
        </p:nvSpPr>
        <p:spPr>
          <a:xfrm>
            <a:off x="7619949"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4" name="Google Shape;504;p45"/>
          <p:cNvSpPr/>
          <p:nvPr>
            <p:ph idx="21" type="pic"/>
          </p:nvPr>
        </p:nvSpPr>
        <p:spPr>
          <a:xfrm>
            <a:off x="7781973" y="1481700"/>
            <a:ext cx="828600" cy="828600"/>
          </a:xfrm>
          <a:prstGeom prst="rect">
            <a:avLst/>
          </a:prstGeom>
          <a:noFill/>
          <a:ln>
            <a:noFill/>
          </a:ln>
        </p:spPr>
      </p:sp>
      <p:sp>
        <p:nvSpPr>
          <p:cNvPr id="505" name="Google Shape;505;p45"/>
          <p:cNvSpPr txBox="1"/>
          <p:nvPr>
            <p:ph idx="22" type="subTitle"/>
          </p:nvPr>
        </p:nvSpPr>
        <p:spPr>
          <a:xfrm>
            <a:off x="778770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06" name="Google Shape;506;p45"/>
          <p:cNvSpPr txBox="1"/>
          <p:nvPr>
            <p:ph idx="23" type="body"/>
          </p:nvPr>
        </p:nvSpPr>
        <p:spPr>
          <a:xfrm>
            <a:off x="778770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3 Column">
  <p:cSld name="TITLE_2_1_1_1_1_1">
    <p:spTree>
      <p:nvGrpSpPr>
        <p:cNvPr id="507" name="Shape 507"/>
        <p:cNvGrpSpPr/>
        <p:nvPr/>
      </p:nvGrpSpPr>
      <p:grpSpPr>
        <a:xfrm>
          <a:off x="0" y="0"/>
          <a:ext cx="0" cy="0"/>
          <a:chOff x="0" y="0"/>
          <a:chExt cx="0" cy="0"/>
        </a:xfrm>
      </p:grpSpPr>
      <p:sp>
        <p:nvSpPr>
          <p:cNvPr id="508" name="Google Shape;508;p4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09" name="Google Shape;509;p46"/>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10" name="Google Shape;510;p4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11" name="Google Shape;511;p46"/>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12" name="Google Shape;512;p46"/>
          <p:cNvSpPr/>
          <p:nvPr/>
        </p:nvSpPr>
        <p:spPr>
          <a:xfrm>
            <a:off x="0" y="1226475"/>
            <a:ext cx="3048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13" name="Google Shape;513;p46"/>
          <p:cNvSpPr/>
          <p:nvPr/>
        </p:nvSpPr>
        <p:spPr>
          <a:xfrm>
            <a:off x="3048040" y="1226475"/>
            <a:ext cx="3048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14" name="Google Shape;514;p46"/>
          <p:cNvSpPr/>
          <p:nvPr/>
        </p:nvSpPr>
        <p:spPr>
          <a:xfrm>
            <a:off x="6096081" y="1226475"/>
            <a:ext cx="3048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15" name="Google Shape;515;p46"/>
          <p:cNvSpPr/>
          <p:nvPr>
            <p:ph idx="3" type="pic"/>
          </p:nvPr>
        </p:nvSpPr>
        <p:spPr>
          <a:xfrm>
            <a:off x="183850" y="1481700"/>
            <a:ext cx="994200" cy="994200"/>
          </a:xfrm>
          <a:prstGeom prst="rect">
            <a:avLst/>
          </a:prstGeom>
          <a:noFill/>
          <a:ln>
            <a:noFill/>
          </a:ln>
        </p:spPr>
      </p:sp>
      <p:sp>
        <p:nvSpPr>
          <p:cNvPr id="516" name="Google Shape;516;p46"/>
          <p:cNvSpPr/>
          <p:nvPr>
            <p:ph idx="4" type="pic"/>
          </p:nvPr>
        </p:nvSpPr>
        <p:spPr>
          <a:xfrm>
            <a:off x="3242451" y="1481700"/>
            <a:ext cx="994200" cy="994200"/>
          </a:xfrm>
          <a:prstGeom prst="rect">
            <a:avLst/>
          </a:prstGeom>
          <a:noFill/>
          <a:ln>
            <a:noFill/>
          </a:ln>
        </p:spPr>
      </p:sp>
      <p:sp>
        <p:nvSpPr>
          <p:cNvPr id="517" name="Google Shape;517;p46"/>
          <p:cNvSpPr/>
          <p:nvPr>
            <p:ph idx="5" type="pic"/>
          </p:nvPr>
        </p:nvSpPr>
        <p:spPr>
          <a:xfrm>
            <a:off x="6290475" y="1481700"/>
            <a:ext cx="994200" cy="994200"/>
          </a:xfrm>
          <a:prstGeom prst="rect">
            <a:avLst/>
          </a:prstGeom>
          <a:noFill/>
          <a:ln>
            <a:noFill/>
          </a:ln>
        </p:spPr>
      </p:sp>
      <p:sp>
        <p:nvSpPr>
          <p:cNvPr id="518" name="Google Shape;518;p46"/>
          <p:cNvSpPr txBox="1"/>
          <p:nvPr>
            <p:ph idx="6" type="subTitle"/>
          </p:nvPr>
        </p:nvSpPr>
        <p:spPr>
          <a:xfrm>
            <a:off x="205735" y="2736600"/>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19" name="Google Shape;519;p46"/>
          <p:cNvSpPr txBox="1"/>
          <p:nvPr>
            <p:ph idx="7" type="body"/>
          </p:nvPr>
        </p:nvSpPr>
        <p:spPr>
          <a:xfrm>
            <a:off x="205700" y="3291857"/>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520" name="Google Shape;520;p46"/>
          <p:cNvSpPr txBox="1"/>
          <p:nvPr>
            <p:ph idx="8" type="subTitle"/>
          </p:nvPr>
        </p:nvSpPr>
        <p:spPr>
          <a:xfrm>
            <a:off x="3253915"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21" name="Google Shape;521;p46"/>
          <p:cNvSpPr txBox="1"/>
          <p:nvPr>
            <p:ph idx="9" type="body"/>
          </p:nvPr>
        </p:nvSpPr>
        <p:spPr>
          <a:xfrm>
            <a:off x="3253879"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522" name="Google Shape;522;p46"/>
          <p:cNvSpPr txBox="1"/>
          <p:nvPr>
            <p:ph idx="13" type="subTitle"/>
          </p:nvPr>
        </p:nvSpPr>
        <p:spPr>
          <a:xfrm>
            <a:off x="6299133"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23" name="Google Shape;523;p46"/>
          <p:cNvSpPr txBox="1"/>
          <p:nvPr>
            <p:ph idx="14" type="body"/>
          </p:nvPr>
        </p:nvSpPr>
        <p:spPr>
          <a:xfrm>
            <a:off x="6299098"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ortunities and Challenges">
  <p:cSld name="TITLE_2_1_1_2">
    <p:bg>
      <p:bgPr>
        <a:solidFill>
          <a:schemeClr val="dk1"/>
        </a:solidFill>
      </p:bgPr>
    </p:bg>
    <p:spTree>
      <p:nvGrpSpPr>
        <p:cNvPr id="524" name="Shape 524"/>
        <p:cNvGrpSpPr/>
        <p:nvPr/>
      </p:nvGrpSpPr>
      <p:grpSpPr>
        <a:xfrm>
          <a:off x="0" y="0"/>
          <a:ext cx="0" cy="0"/>
          <a:chOff x="0" y="0"/>
          <a:chExt cx="0" cy="0"/>
        </a:xfrm>
      </p:grpSpPr>
      <p:sp>
        <p:nvSpPr>
          <p:cNvPr id="525" name="Google Shape;525;p4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526" name="Google Shape;526;p4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527" name="Google Shape;527;p4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28" name="Google Shape;528;p47"/>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529" name="Google Shape;529;p47"/>
          <p:cNvSpPr/>
          <p:nvPr>
            <p:ph idx="3" type="pic"/>
          </p:nvPr>
        </p:nvSpPr>
        <p:spPr>
          <a:xfrm>
            <a:off x="4235850" y="3600625"/>
            <a:ext cx="2494800" cy="1542900"/>
          </a:xfrm>
          <a:prstGeom prst="rect">
            <a:avLst/>
          </a:prstGeom>
          <a:noFill/>
          <a:ln>
            <a:noFill/>
          </a:ln>
        </p:spPr>
      </p:sp>
      <p:sp>
        <p:nvSpPr>
          <p:cNvPr id="530" name="Google Shape;530;p47"/>
          <p:cNvSpPr/>
          <p:nvPr>
            <p:ph idx="4" type="pic"/>
          </p:nvPr>
        </p:nvSpPr>
        <p:spPr>
          <a:xfrm>
            <a:off x="5748150" y="1121900"/>
            <a:ext cx="3395700" cy="2478600"/>
          </a:xfrm>
          <a:prstGeom prst="rect">
            <a:avLst/>
          </a:prstGeom>
          <a:noFill/>
          <a:ln>
            <a:noFill/>
          </a:ln>
        </p:spPr>
      </p:sp>
      <p:sp>
        <p:nvSpPr>
          <p:cNvPr id="531" name="Google Shape;531;p47"/>
          <p:cNvSpPr txBox="1"/>
          <p:nvPr>
            <p:ph idx="5" type="subTitle"/>
          </p:nvPr>
        </p:nvSpPr>
        <p:spPr>
          <a:xfrm>
            <a:off x="170300" y="1466475"/>
            <a:ext cx="3328200" cy="31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p:cSld name="TITLE_2_2">
    <p:bg>
      <p:bgPr>
        <a:solidFill>
          <a:schemeClr val="lt1"/>
        </a:solidFill>
      </p:bgPr>
    </p:bg>
    <p:spTree>
      <p:nvGrpSpPr>
        <p:cNvPr id="532" name="Shape 532"/>
        <p:cNvGrpSpPr/>
        <p:nvPr/>
      </p:nvGrpSpPr>
      <p:grpSpPr>
        <a:xfrm>
          <a:off x="0" y="0"/>
          <a:ext cx="0" cy="0"/>
          <a:chOff x="0" y="0"/>
          <a:chExt cx="0" cy="0"/>
        </a:xfrm>
      </p:grpSpPr>
      <p:sp>
        <p:nvSpPr>
          <p:cNvPr id="533" name="Google Shape;533;p48"/>
          <p:cNvSpPr/>
          <p:nvPr>
            <p:ph idx="2" type="pic"/>
          </p:nvPr>
        </p:nvSpPr>
        <p:spPr>
          <a:xfrm>
            <a:off x="5751600" y="1419575"/>
            <a:ext cx="2234700" cy="824400"/>
          </a:xfrm>
          <a:prstGeom prst="rect">
            <a:avLst/>
          </a:prstGeom>
          <a:noFill/>
          <a:ln>
            <a:noFill/>
          </a:ln>
        </p:spPr>
      </p:sp>
      <p:sp>
        <p:nvSpPr>
          <p:cNvPr id="534" name="Google Shape;534;p48"/>
          <p:cNvSpPr/>
          <p:nvPr>
            <p:ph idx="3" type="pic"/>
          </p:nvPr>
        </p:nvSpPr>
        <p:spPr>
          <a:xfrm>
            <a:off x="3516900" y="1419525"/>
            <a:ext cx="2234700" cy="824400"/>
          </a:xfrm>
          <a:prstGeom prst="rect">
            <a:avLst/>
          </a:prstGeom>
          <a:noFill/>
          <a:ln>
            <a:noFill/>
          </a:ln>
        </p:spPr>
      </p:sp>
      <p:sp>
        <p:nvSpPr>
          <p:cNvPr id="535" name="Google Shape;535;p48"/>
          <p:cNvSpPr/>
          <p:nvPr>
            <p:ph idx="4" type="pic"/>
          </p:nvPr>
        </p:nvSpPr>
        <p:spPr>
          <a:xfrm>
            <a:off x="1282250" y="1419575"/>
            <a:ext cx="2234700" cy="824400"/>
          </a:xfrm>
          <a:prstGeom prst="rect">
            <a:avLst/>
          </a:prstGeom>
          <a:noFill/>
          <a:ln>
            <a:noFill/>
          </a:ln>
        </p:spPr>
      </p:sp>
      <p:sp>
        <p:nvSpPr>
          <p:cNvPr id="536" name="Google Shape;536;p4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37" name="Google Shape;537;p48"/>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38" name="Google Shape;538;p4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39" name="Google Shape;539;p48"/>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540" name="Google Shape;540;p48"/>
          <p:cNvSpPr/>
          <p:nvPr/>
        </p:nvSpPr>
        <p:spPr>
          <a:xfrm>
            <a:off x="1282200" y="2243875"/>
            <a:ext cx="2234700" cy="246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41" name="Google Shape;541;p48"/>
          <p:cNvSpPr/>
          <p:nvPr/>
        </p:nvSpPr>
        <p:spPr>
          <a:xfrm>
            <a:off x="3516900" y="2243875"/>
            <a:ext cx="2234700" cy="24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42" name="Google Shape;542;p48"/>
          <p:cNvSpPr/>
          <p:nvPr/>
        </p:nvSpPr>
        <p:spPr>
          <a:xfrm>
            <a:off x="5751600" y="2243875"/>
            <a:ext cx="2234700" cy="246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43" name="Google Shape;543;p48"/>
          <p:cNvSpPr txBox="1"/>
          <p:nvPr>
            <p:ph idx="6" type="subTitle"/>
          </p:nvPr>
        </p:nvSpPr>
        <p:spPr>
          <a:xfrm>
            <a:off x="136337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44" name="Google Shape;544;p48"/>
          <p:cNvSpPr txBox="1"/>
          <p:nvPr>
            <p:ph idx="7" type="subTitle"/>
          </p:nvPr>
        </p:nvSpPr>
        <p:spPr>
          <a:xfrm>
            <a:off x="136337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45" name="Google Shape;545;p48"/>
          <p:cNvSpPr txBox="1"/>
          <p:nvPr>
            <p:ph idx="8" type="subTitle"/>
          </p:nvPr>
        </p:nvSpPr>
        <p:spPr>
          <a:xfrm>
            <a:off x="3621600"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46" name="Google Shape;546;p48"/>
          <p:cNvSpPr txBox="1"/>
          <p:nvPr>
            <p:ph idx="9" type="subTitle"/>
          </p:nvPr>
        </p:nvSpPr>
        <p:spPr>
          <a:xfrm>
            <a:off x="3621600"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47" name="Google Shape;547;p48"/>
          <p:cNvSpPr txBox="1"/>
          <p:nvPr>
            <p:ph idx="13" type="subTitle"/>
          </p:nvPr>
        </p:nvSpPr>
        <p:spPr>
          <a:xfrm>
            <a:off x="587982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48" name="Google Shape;548;p48"/>
          <p:cNvSpPr txBox="1"/>
          <p:nvPr>
            <p:ph idx="14" type="subTitle"/>
          </p:nvPr>
        </p:nvSpPr>
        <p:spPr>
          <a:xfrm>
            <a:off x="587982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2_1_2_1">
    <p:bg>
      <p:bgPr>
        <a:solidFill>
          <a:schemeClr val="lt2"/>
        </a:solidFill>
      </p:bgPr>
    </p:bg>
    <p:spTree>
      <p:nvGrpSpPr>
        <p:cNvPr id="549" name="Shape 549"/>
        <p:cNvGrpSpPr/>
        <p:nvPr/>
      </p:nvGrpSpPr>
      <p:grpSpPr>
        <a:xfrm>
          <a:off x="0" y="0"/>
          <a:ext cx="0" cy="0"/>
          <a:chOff x="0" y="0"/>
          <a:chExt cx="0" cy="0"/>
        </a:xfrm>
      </p:grpSpPr>
      <p:sp>
        <p:nvSpPr>
          <p:cNvPr id="550" name="Google Shape;550;p4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51" name="Google Shape;551;p4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52" name="Google Shape;552;p49"/>
          <p:cNvSpPr txBox="1"/>
          <p:nvPr>
            <p:ph type="title"/>
          </p:nvPr>
        </p:nvSpPr>
        <p:spPr>
          <a:xfrm>
            <a:off x="73151" y="340625"/>
            <a:ext cx="37473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53" name="Google Shape;553;p49"/>
          <p:cNvSpPr/>
          <p:nvPr>
            <p:ph idx="2" type="pic"/>
          </p:nvPr>
        </p:nvSpPr>
        <p:spPr>
          <a:xfrm>
            <a:off x="0" y="2771225"/>
            <a:ext cx="2824800" cy="1885500"/>
          </a:xfrm>
          <a:prstGeom prst="rect">
            <a:avLst/>
          </a:prstGeom>
          <a:noFill/>
          <a:ln>
            <a:noFill/>
          </a:ln>
        </p:spPr>
      </p:sp>
      <p:sp>
        <p:nvSpPr>
          <p:cNvPr id="554" name="Google Shape;554;p49"/>
          <p:cNvSpPr/>
          <p:nvPr>
            <p:ph idx="3" type="pic"/>
          </p:nvPr>
        </p:nvSpPr>
        <p:spPr>
          <a:xfrm>
            <a:off x="2824800" y="2015675"/>
            <a:ext cx="2893800" cy="1930200"/>
          </a:xfrm>
          <a:prstGeom prst="rect">
            <a:avLst/>
          </a:prstGeom>
          <a:noFill/>
          <a:ln>
            <a:noFill/>
          </a:ln>
        </p:spPr>
      </p:sp>
      <p:sp>
        <p:nvSpPr>
          <p:cNvPr id="555" name="Google Shape;555;p49"/>
          <p:cNvSpPr/>
          <p:nvPr>
            <p:ph idx="4" type="pic"/>
          </p:nvPr>
        </p:nvSpPr>
        <p:spPr>
          <a:xfrm>
            <a:off x="5718550" y="2610550"/>
            <a:ext cx="2961300" cy="1973700"/>
          </a:xfrm>
          <a:prstGeom prst="rect">
            <a:avLst/>
          </a:prstGeom>
          <a:noFill/>
          <a:ln>
            <a:noFill/>
          </a:ln>
        </p:spPr>
      </p:sp>
      <p:sp>
        <p:nvSpPr>
          <p:cNvPr id="556" name="Google Shape;556;p49"/>
          <p:cNvSpPr/>
          <p:nvPr>
            <p:ph idx="5" type="pic"/>
          </p:nvPr>
        </p:nvSpPr>
        <p:spPr>
          <a:xfrm>
            <a:off x="5718650" y="0"/>
            <a:ext cx="3425400" cy="2246100"/>
          </a:xfrm>
          <a:prstGeom prst="rect">
            <a:avLst/>
          </a:prstGeom>
          <a:noFill/>
          <a:ln>
            <a:noFill/>
          </a:ln>
        </p:spPr>
      </p:sp>
      <p:sp>
        <p:nvSpPr>
          <p:cNvPr id="557" name="Google Shape;557;p49"/>
          <p:cNvSpPr/>
          <p:nvPr>
            <p:ph idx="6" type="pic"/>
          </p:nvPr>
        </p:nvSpPr>
        <p:spPr>
          <a:xfrm>
            <a:off x="3820450" y="0"/>
            <a:ext cx="1898100" cy="1265100"/>
          </a:xfrm>
          <a:prstGeom prst="rect">
            <a:avLst/>
          </a:prstGeom>
          <a:noFill/>
          <a:ln>
            <a:noFill/>
          </a:ln>
        </p:spPr>
      </p:sp>
      <p:sp>
        <p:nvSpPr>
          <p:cNvPr id="558" name="Google Shape;558;p49"/>
          <p:cNvSpPr/>
          <p:nvPr>
            <p:ph idx="7" type="pic"/>
          </p:nvPr>
        </p:nvSpPr>
        <p:spPr>
          <a:xfrm>
            <a:off x="1768175" y="1006775"/>
            <a:ext cx="1056900" cy="1008900"/>
          </a:xfrm>
          <a:prstGeom prst="rect">
            <a:avLst/>
          </a:prstGeom>
          <a:noFill/>
          <a:ln>
            <a:noFill/>
          </a:ln>
        </p:spPr>
      </p:sp>
      <p:sp>
        <p:nvSpPr>
          <p:cNvPr id="559" name="Google Shape;559;p49"/>
          <p:cNvSpPr txBox="1"/>
          <p:nvPr>
            <p:ph idx="8" type="subTitle"/>
          </p:nvPr>
        </p:nvSpPr>
        <p:spPr>
          <a:xfrm>
            <a:off x="1771200" y="205744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0" name="Google Shape;560;p49"/>
          <p:cNvSpPr txBox="1"/>
          <p:nvPr>
            <p:ph idx="9" type="subTitle"/>
          </p:nvPr>
        </p:nvSpPr>
        <p:spPr>
          <a:xfrm>
            <a:off x="2901125" y="3987842"/>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1" name="Google Shape;561;p49"/>
          <p:cNvSpPr txBox="1"/>
          <p:nvPr>
            <p:ph idx="13" type="subTitle"/>
          </p:nvPr>
        </p:nvSpPr>
        <p:spPr>
          <a:xfrm>
            <a:off x="73150" y="473697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2" name="Google Shape;562;p49"/>
          <p:cNvSpPr txBox="1"/>
          <p:nvPr>
            <p:ph idx="14" type="subTitle"/>
          </p:nvPr>
        </p:nvSpPr>
        <p:spPr>
          <a:xfrm>
            <a:off x="5718725" y="465697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3" name="Google Shape;563;p49"/>
          <p:cNvSpPr txBox="1"/>
          <p:nvPr>
            <p:ph idx="15" type="subTitle"/>
          </p:nvPr>
        </p:nvSpPr>
        <p:spPr>
          <a:xfrm>
            <a:off x="5785025" y="228743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49"/>
          <p:cNvSpPr txBox="1"/>
          <p:nvPr>
            <p:ph idx="16" type="subTitle"/>
          </p:nvPr>
        </p:nvSpPr>
        <p:spPr>
          <a:xfrm>
            <a:off x="3820450" y="130219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2_1_1_3">
    <p:bg>
      <p:bgPr>
        <a:solidFill>
          <a:schemeClr val="lt2"/>
        </a:solidFill>
      </p:bgPr>
    </p:bg>
    <p:spTree>
      <p:nvGrpSpPr>
        <p:cNvPr id="565" name="Shape 565"/>
        <p:cNvGrpSpPr/>
        <p:nvPr/>
      </p:nvGrpSpPr>
      <p:grpSpPr>
        <a:xfrm>
          <a:off x="0" y="0"/>
          <a:ext cx="0" cy="0"/>
          <a:chOff x="0" y="0"/>
          <a:chExt cx="0" cy="0"/>
        </a:xfrm>
      </p:grpSpPr>
      <p:sp>
        <p:nvSpPr>
          <p:cNvPr id="566" name="Google Shape;566;p5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67" name="Google Shape;567;p5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68" name="Google Shape;568;p50"/>
          <p:cNvSpPr txBox="1"/>
          <p:nvPr>
            <p:ph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569" name="Google Shape;569;p50"/>
          <p:cNvSpPr/>
          <p:nvPr>
            <p:ph idx="2" type="pic"/>
          </p:nvPr>
        </p:nvSpPr>
        <p:spPr>
          <a:xfrm>
            <a:off x="1610975" y="3460538"/>
            <a:ext cx="4131000" cy="1683000"/>
          </a:xfrm>
          <a:prstGeom prst="rect">
            <a:avLst/>
          </a:prstGeom>
          <a:noFill/>
          <a:ln>
            <a:noFill/>
          </a:ln>
        </p:spPr>
      </p:sp>
      <p:sp>
        <p:nvSpPr>
          <p:cNvPr id="570" name="Google Shape;570;p50"/>
          <p:cNvSpPr/>
          <p:nvPr>
            <p:ph idx="3" type="pic"/>
          </p:nvPr>
        </p:nvSpPr>
        <p:spPr>
          <a:xfrm>
            <a:off x="6455100" y="0"/>
            <a:ext cx="2688900" cy="3681000"/>
          </a:xfrm>
          <a:prstGeom prst="rect">
            <a:avLst/>
          </a:prstGeom>
          <a:noFill/>
          <a:ln>
            <a:noFill/>
          </a:ln>
        </p:spPr>
      </p:sp>
    </p:spTree>
  </p:cSld>
  <p:clrMapOvr>
    <a:masterClrMapping/>
  </p:clrMapOvr>
  <p:extLst>
    <p:ext uri="{DCECCB84-F9BA-43D5-87BE-67443E8EF086}">
      <p15:sldGuideLst>
        <p15:guide id="1" orient="horz" pos="162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7" name="Google Shape;27;p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0" name="Google Shape;40;p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43" name="Google Shape;43;p1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3325"/>
            <a:ext cx="8520600" cy="1929000"/>
          </a:xfrm>
          <a:prstGeom prst="rect">
            <a:avLst/>
          </a:prstGeom>
          <a:noFill/>
          <a:ln>
            <a:noFill/>
          </a:ln>
        </p:spPr>
        <p:txBody>
          <a:bodyPr anchorCtr="0" anchor="t" bIns="91425" lIns="91425" spcFirstLastPara="1" rIns="91425" wrap="square" tIns="91425">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p:txBody>
      </p:sp>
      <p:sp>
        <p:nvSpPr>
          <p:cNvPr id="7" name="Google Shape;7;p1"/>
          <p:cNvSpPr txBox="1"/>
          <p:nvPr>
            <p:ph idx="12" type="sldNum"/>
          </p:nvPr>
        </p:nvSpPr>
        <p:spPr>
          <a:xfrm>
            <a:off x="131793" y="17528"/>
            <a:ext cx="548700" cy="323100"/>
          </a:xfrm>
          <a:prstGeom prst="rect">
            <a:avLst/>
          </a:prstGeom>
          <a:noFill/>
          <a:ln>
            <a:noFill/>
          </a:ln>
        </p:spPr>
        <p:txBody>
          <a:bodyPr anchorCtr="0" anchor="ctr" bIns="91425" lIns="91425" spcFirstLastPara="1" rIns="91425" wrap="square" tIns="91425">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8" name="Google Shape;8;p1"/>
          <p:cNvSpPr txBox="1"/>
          <p:nvPr>
            <p:ph idx="1" type="body"/>
          </p:nvPr>
        </p:nvSpPr>
        <p:spPr>
          <a:xfrm>
            <a:off x="311700" y="3033075"/>
            <a:ext cx="8520600" cy="1817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indent="-298450" lvl="1" marL="914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indent="-298450" lvl="2" marL="1371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indent="-298450" lvl="3" marL="1828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indent="-298450" lvl="4" marL="22860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indent="-298450" lvl="5" marL="2743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indent="-298450" lvl="6" marL="3200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indent="-298450" lvl="7" marL="3657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indent="-298450" lvl="8" marL="4114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6.jpg"/><Relationship Id="rId5" Type="http://schemas.openxmlformats.org/officeDocument/2006/relationships/image" Target="../media/image4.jp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6.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2.jpg"/><Relationship Id="rId5" Type="http://schemas.openxmlformats.org/officeDocument/2006/relationships/image" Target="../media/image30.png"/><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33.png"/><Relationship Id="rId6"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29.jp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25.jpg"/><Relationship Id="rId5" Type="http://schemas.openxmlformats.org/officeDocument/2006/relationships/image" Target="../media/image5.jpg"/><Relationship Id="rId6" Type="http://schemas.openxmlformats.org/officeDocument/2006/relationships/image" Target="../media/image9.jpg"/><Relationship Id="rId7" Type="http://schemas.openxmlformats.org/officeDocument/2006/relationships/image" Target="../media/image7.png"/><Relationship Id="rId8"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7.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32.jp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3.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descr="Directly above view of medical bottles." id="575" name="Google Shape;575;p51"/>
          <p:cNvPicPr preferRelativeResize="0"/>
          <p:nvPr>
            <p:ph idx="2" type="pic"/>
          </p:nvPr>
        </p:nvPicPr>
        <p:blipFill rotWithShape="1">
          <a:blip r:embed="rId3">
            <a:alphaModFix/>
          </a:blip>
          <a:srcRect b="19" l="0" r="0" t="29"/>
          <a:stretch/>
        </p:blipFill>
        <p:spPr>
          <a:xfrm>
            <a:off x="-25" y="2917350"/>
            <a:ext cx="2504402" cy="1668300"/>
          </a:xfrm>
          <a:prstGeom prst="rect">
            <a:avLst/>
          </a:prstGeom>
        </p:spPr>
      </p:pic>
      <p:pic>
        <p:nvPicPr>
          <p:cNvPr descr="2 people walking through a medical facility." id="576" name="Google Shape;576;p51"/>
          <p:cNvPicPr preferRelativeResize="0"/>
          <p:nvPr>
            <p:ph idx="4" type="pic"/>
          </p:nvPr>
        </p:nvPicPr>
        <p:blipFill rotWithShape="1">
          <a:blip r:embed="rId4">
            <a:alphaModFix/>
          </a:blip>
          <a:srcRect b="0" l="16675" r="16675" t="0"/>
          <a:stretch/>
        </p:blipFill>
        <p:spPr>
          <a:xfrm>
            <a:off x="4892025" y="3766575"/>
            <a:ext cx="1145400" cy="1145399"/>
          </a:xfrm>
          <a:prstGeom prst="rect">
            <a:avLst/>
          </a:prstGeom>
        </p:spPr>
      </p:pic>
      <p:sp>
        <p:nvSpPr>
          <p:cNvPr id="577" name="Google Shape;577;p51"/>
          <p:cNvSpPr txBox="1"/>
          <p:nvPr>
            <p:ph idx="5" type="title"/>
          </p:nvPr>
        </p:nvSpPr>
        <p:spPr>
          <a:xfrm>
            <a:off x="625800" y="811125"/>
            <a:ext cx="5269200" cy="162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a:t>
            </a:r>
            <a:r>
              <a:rPr lang="en"/>
              <a:t>SS REPORT</a:t>
            </a:r>
            <a:endParaRPr/>
          </a:p>
        </p:txBody>
      </p:sp>
      <p:pic>
        <p:nvPicPr>
          <p:cNvPr descr="Glass building facade." id="578" name="Google Shape;578;p51"/>
          <p:cNvPicPr preferRelativeResize="0"/>
          <p:nvPr/>
        </p:nvPicPr>
        <p:blipFill rotWithShape="1">
          <a:blip r:embed="rId5">
            <a:alphaModFix/>
          </a:blip>
          <a:srcRect b="-6281" l="-13263" r="0" t="0"/>
          <a:stretch/>
        </p:blipFill>
        <p:spPr>
          <a:xfrm>
            <a:off x="5356950" y="665400"/>
            <a:ext cx="3495572" cy="2331526"/>
          </a:xfrm>
          <a:prstGeom prst="rect">
            <a:avLst/>
          </a:prstGeom>
          <a:noFill/>
          <a:ln>
            <a:noFill/>
          </a:ln>
        </p:spPr>
      </p:pic>
      <p:pic>
        <p:nvPicPr>
          <p:cNvPr id="579" name="Google Shape;579;p51"/>
          <p:cNvPicPr preferRelativeResize="0"/>
          <p:nvPr/>
        </p:nvPicPr>
        <p:blipFill>
          <a:blip r:embed="rId6">
            <a:alphaModFix/>
          </a:blip>
          <a:stretch>
            <a:fillRect/>
          </a:stretch>
        </p:blipFill>
        <p:spPr>
          <a:xfrm>
            <a:off x="8591525" y="0"/>
            <a:ext cx="552475" cy="216794"/>
          </a:xfrm>
          <a:prstGeom prst="rect">
            <a:avLst/>
          </a:prstGeom>
          <a:noFill/>
          <a:ln>
            <a:noFill/>
          </a:ln>
        </p:spPr>
      </p:pic>
      <p:sp>
        <p:nvSpPr>
          <p:cNvPr id="580" name="Google Shape;580;p51"/>
          <p:cNvSpPr txBox="1"/>
          <p:nvPr/>
        </p:nvSpPr>
        <p:spPr>
          <a:xfrm>
            <a:off x="761375" y="2363050"/>
            <a:ext cx="45957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Spectral"/>
                <a:ea typeface="Spectral"/>
                <a:cs typeface="Spectral"/>
                <a:sym typeface="Spectral"/>
              </a:rPr>
              <a:t>Investing in a New In-House Microbrewery</a:t>
            </a:r>
            <a:endParaRPr b="1" sz="1200">
              <a:solidFill>
                <a:schemeClr val="dk1"/>
              </a:solidFill>
              <a:latin typeface="Spectral"/>
              <a:ea typeface="Spectral"/>
              <a:cs typeface="Spectral"/>
              <a:sym typeface="Spectr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descr="Beaker of boiling water." id="680" name="Google Shape;680;p60"/>
          <p:cNvPicPr preferRelativeResize="0"/>
          <p:nvPr>
            <p:ph idx="4" type="pic"/>
          </p:nvPr>
        </p:nvPicPr>
        <p:blipFill rotWithShape="1">
          <a:blip r:embed="rId3">
            <a:alphaModFix/>
          </a:blip>
          <a:srcRect b="10591" l="0" r="0" t="10599"/>
          <a:stretch/>
        </p:blipFill>
        <p:spPr>
          <a:xfrm>
            <a:off x="1771200" y="2782300"/>
            <a:ext cx="1971902" cy="2361001"/>
          </a:xfrm>
          <a:prstGeom prst="rect">
            <a:avLst/>
          </a:prstGeom>
        </p:spPr>
      </p:pic>
      <p:sp>
        <p:nvSpPr>
          <p:cNvPr id="681" name="Google Shape;681;p60"/>
          <p:cNvSpPr txBox="1"/>
          <p:nvPr>
            <p:ph idx="2" type="title"/>
          </p:nvPr>
        </p:nvSpPr>
        <p:spPr>
          <a:xfrm>
            <a:off x="-33000" y="317050"/>
            <a:ext cx="9210000" cy="2070900"/>
          </a:xfrm>
          <a:prstGeom prst="rect">
            <a:avLst/>
          </a:prstGeom>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5700"/>
              <a:t>Strategic Decision Framework &amp; </a:t>
            </a:r>
            <a:r>
              <a:rPr lang="en" sz="5700"/>
              <a:t>Opportunities</a:t>
            </a:r>
            <a:endParaRPr sz="5700"/>
          </a:p>
        </p:txBody>
      </p:sp>
      <p:pic>
        <p:nvPicPr>
          <p:cNvPr id="682" name="Google Shape;682;p60"/>
          <p:cNvPicPr preferRelativeResize="0"/>
          <p:nvPr/>
        </p:nvPicPr>
        <p:blipFill>
          <a:blip r:embed="rId4">
            <a:alphaModFix/>
          </a:blip>
          <a:stretch>
            <a:fillRect/>
          </a:stretch>
        </p:blipFill>
        <p:spPr>
          <a:xfrm>
            <a:off x="8591525" y="0"/>
            <a:ext cx="552475" cy="2167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1"/>
          <p:cNvSpPr/>
          <p:nvPr/>
        </p:nvSpPr>
        <p:spPr>
          <a:xfrm>
            <a:off x="0" y="1495049"/>
            <a:ext cx="9144000" cy="3655800"/>
          </a:xfrm>
          <a:prstGeom prst="triangle">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ectral"/>
              <a:ea typeface="Spectral"/>
              <a:cs typeface="Spectral"/>
              <a:sym typeface="Spectral"/>
            </a:endParaRPr>
          </a:p>
        </p:txBody>
      </p:sp>
      <p:sp>
        <p:nvSpPr>
          <p:cNvPr id="688" name="Google Shape;688;p61"/>
          <p:cNvSpPr/>
          <p:nvPr/>
        </p:nvSpPr>
        <p:spPr>
          <a:xfrm>
            <a:off x="18575" y="2401315"/>
            <a:ext cx="6858000" cy="2742300"/>
          </a:xfrm>
          <a:prstGeom prst="triangle">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ectral"/>
              <a:ea typeface="Spectral"/>
              <a:cs typeface="Spectral"/>
              <a:sym typeface="Spectral"/>
            </a:endParaRPr>
          </a:p>
        </p:txBody>
      </p:sp>
      <p:sp>
        <p:nvSpPr>
          <p:cNvPr id="689" name="Google Shape;689;p61"/>
          <p:cNvSpPr/>
          <p:nvPr/>
        </p:nvSpPr>
        <p:spPr>
          <a:xfrm>
            <a:off x="18575" y="3315391"/>
            <a:ext cx="4572000" cy="1828200"/>
          </a:xfrm>
          <a:prstGeom prst="triangle">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latin typeface="Spectral"/>
              <a:ea typeface="Spectral"/>
              <a:cs typeface="Spectral"/>
              <a:sym typeface="Spectral"/>
            </a:endParaRPr>
          </a:p>
        </p:txBody>
      </p:sp>
      <p:sp>
        <p:nvSpPr>
          <p:cNvPr id="690" name="Google Shape;690;p61"/>
          <p:cNvSpPr/>
          <p:nvPr/>
        </p:nvSpPr>
        <p:spPr>
          <a:xfrm>
            <a:off x="18575" y="4229468"/>
            <a:ext cx="2286000" cy="914100"/>
          </a:xfrm>
          <a:prstGeom prst="triangle">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accent3"/>
              </a:solidFill>
              <a:latin typeface="Spectral"/>
              <a:ea typeface="Spectral"/>
              <a:cs typeface="Spectral"/>
              <a:sym typeface="Spectral"/>
            </a:endParaRPr>
          </a:p>
        </p:txBody>
      </p:sp>
      <p:sp>
        <p:nvSpPr>
          <p:cNvPr id="691" name="Google Shape;691;p61"/>
          <p:cNvSpPr txBox="1"/>
          <p:nvPr>
            <p:ph type="title"/>
          </p:nvPr>
        </p:nvSpPr>
        <p:spPr>
          <a:xfrm>
            <a:off x="0" y="271875"/>
            <a:ext cx="6001200" cy="905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600"/>
              <a:t>Enhancing Microbrewery Operations </a:t>
            </a:r>
            <a:endParaRPr sz="2600"/>
          </a:p>
          <a:p>
            <a:pPr indent="0" lvl="0" marL="0" rtl="0" algn="ctr">
              <a:lnSpc>
                <a:spcPct val="115000"/>
              </a:lnSpc>
              <a:spcBef>
                <a:spcPts val="0"/>
              </a:spcBef>
              <a:spcAft>
                <a:spcPts val="0"/>
              </a:spcAft>
              <a:buNone/>
            </a:pPr>
            <a:r>
              <a:rPr lang="en" sz="2600"/>
              <a:t>in Houston</a:t>
            </a:r>
            <a:endParaRPr sz="2600"/>
          </a:p>
        </p:txBody>
      </p:sp>
      <p:sp>
        <p:nvSpPr>
          <p:cNvPr id="692" name="Google Shape;692;p61"/>
          <p:cNvSpPr txBox="1"/>
          <p:nvPr/>
        </p:nvSpPr>
        <p:spPr>
          <a:xfrm>
            <a:off x="227700" y="2941175"/>
            <a:ext cx="1779000" cy="166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t>Decision Tree Analysis</a:t>
            </a:r>
            <a:endParaRPr sz="1200">
              <a:solidFill>
                <a:schemeClr val="accent2"/>
              </a:solidFill>
              <a:latin typeface="Familjen Grotesk"/>
              <a:ea typeface="Familjen Grotesk"/>
              <a:cs typeface="Familjen Grotesk"/>
              <a:sym typeface="Familjen Grotesk"/>
            </a:endParaRPr>
          </a:p>
          <a:p>
            <a:pPr indent="-133350" lvl="0" marL="57150" rtl="0" algn="l">
              <a:lnSpc>
                <a:spcPct val="100000"/>
              </a:lnSpc>
              <a:spcBef>
                <a:spcPts val="1000"/>
              </a:spcBef>
              <a:spcAft>
                <a:spcPts val="0"/>
              </a:spcAft>
              <a:buClr>
                <a:schemeClr val="accent2"/>
              </a:buClr>
              <a:buSzPts val="1200"/>
              <a:buFont typeface="Spectral"/>
              <a:buChar char="●"/>
            </a:pPr>
            <a:r>
              <a:rPr lang="en" sz="1200">
                <a:solidFill>
                  <a:schemeClr val="accent2"/>
                </a:solidFill>
                <a:latin typeface="Spectral"/>
                <a:ea typeface="Spectral"/>
                <a:cs typeface="Spectral"/>
                <a:sym typeface="Spectral"/>
              </a:rPr>
              <a:t>Evaluates marketing strategies for optimal ROI.</a:t>
            </a:r>
            <a:endParaRPr sz="1200">
              <a:solidFill>
                <a:schemeClr val="accent2"/>
              </a:solidFill>
              <a:latin typeface="Spectral"/>
              <a:ea typeface="Spectral"/>
              <a:cs typeface="Spectral"/>
              <a:sym typeface="Spectral"/>
            </a:endParaRPr>
          </a:p>
        </p:txBody>
      </p:sp>
      <p:sp>
        <p:nvSpPr>
          <p:cNvPr id="693" name="Google Shape;693;p61"/>
          <p:cNvSpPr txBox="1"/>
          <p:nvPr/>
        </p:nvSpPr>
        <p:spPr>
          <a:xfrm>
            <a:off x="2362200" y="2164775"/>
            <a:ext cx="1949400" cy="16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Familjen Grotesk"/>
                <a:ea typeface="Familjen Grotesk"/>
                <a:cs typeface="Familjen Grotesk"/>
                <a:sym typeface="Familjen Grotesk"/>
              </a:rPr>
              <a:t>Break-Even Point Analysis</a:t>
            </a:r>
            <a:endParaRPr b="1" sz="1200">
              <a:solidFill>
                <a:schemeClr val="dk1"/>
              </a:solidFill>
              <a:latin typeface="Familjen Grotesk"/>
              <a:ea typeface="Familjen Grotesk"/>
              <a:cs typeface="Familjen Grotesk"/>
              <a:sym typeface="Familjen Grotesk"/>
            </a:endParaRPr>
          </a:p>
          <a:p>
            <a:pPr indent="-133350" lvl="0" marL="57150" rtl="0" algn="l">
              <a:spcBef>
                <a:spcPts val="1000"/>
              </a:spcBef>
              <a:spcAft>
                <a:spcPts val="0"/>
              </a:spcAft>
              <a:buClr>
                <a:schemeClr val="accent2"/>
              </a:buClr>
              <a:buSzPts val="1200"/>
              <a:buFont typeface="Spectral"/>
              <a:buChar char="●"/>
            </a:pPr>
            <a:r>
              <a:rPr lang="en" sz="1200">
                <a:solidFill>
                  <a:schemeClr val="accent2"/>
                </a:solidFill>
                <a:latin typeface="Spectral"/>
                <a:ea typeface="Spectral"/>
                <a:cs typeface="Spectral"/>
                <a:sym typeface="Spectral"/>
              </a:rPr>
              <a:t>Establishes financial viability and prioritizes channels.</a:t>
            </a:r>
            <a:endParaRPr sz="1200">
              <a:solidFill>
                <a:schemeClr val="accent2"/>
              </a:solidFill>
              <a:latin typeface="Spectral"/>
              <a:ea typeface="Spectral"/>
              <a:cs typeface="Spectral"/>
              <a:sym typeface="Spectral"/>
            </a:endParaRPr>
          </a:p>
          <a:p>
            <a:pPr indent="0" lvl="0" marL="0" rtl="0" algn="l">
              <a:spcBef>
                <a:spcPts val="0"/>
              </a:spcBef>
              <a:spcAft>
                <a:spcPts val="0"/>
              </a:spcAft>
              <a:buNone/>
            </a:pPr>
            <a:r>
              <a:t/>
            </a:r>
            <a:endParaRPr sz="1200">
              <a:solidFill>
                <a:schemeClr val="dk1"/>
              </a:solidFill>
              <a:latin typeface="Spectral"/>
              <a:ea typeface="Spectral"/>
              <a:cs typeface="Spectral"/>
              <a:sym typeface="Spectral"/>
            </a:endParaRPr>
          </a:p>
        </p:txBody>
      </p:sp>
      <p:sp>
        <p:nvSpPr>
          <p:cNvPr id="694" name="Google Shape;694;p61"/>
          <p:cNvSpPr txBox="1"/>
          <p:nvPr/>
        </p:nvSpPr>
        <p:spPr>
          <a:xfrm>
            <a:off x="4648200" y="1278575"/>
            <a:ext cx="1779000" cy="16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Familjen Grotesk"/>
                <a:ea typeface="Familjen Grotesk"/>
                <a:cs typeface="Familjen Grotesk"/>
                <a:sym typeface="Familjen Grotesk"/>
              </a:rPr>
              <a:t>Optimization Analysis</a:t>
            </a:r>
            <a:endParaRPr b="1" sz="1200">
              <a:solidFill>
                <a:schemeClr val="dk1"/>
              </a:solidFill>
              <a:latin typeface="Familjen Grotesk"/>
              <a:ea typeface="Familjen Grotesk"/>
              <a:cs typeface="Familjen Grotesk"/>
              <a:sym typeface="Familjen Grotesk"/>
            </a:endParaRPr>
          </a:p>
          <a:p>
            <a:pPr indent="-133350" lvl="0" marL="57150" rtl="0" algn="l">
              <a:spcBef>
                <a:spcPts val="1000"/>
              </a:spcBef>
              <a:spcAft>
                <a:spcPts val="0"/>
              </a:spcAft>
              <a:buClr>
                <a:schemeClr val="accent2"/>
              </a:buClr>
              <a:buSzPts val="1200"/>
              <a:buFont typeface="Spectral"/>
              <a:buChar char="●"/>
            </a:pPr>
            <a:r>
              <a:rPr lang="en" sz="1200">
                <a:solidFill>
                  <a:schemeClr val="accent2"/>
                </a:solidFill>
                <a:latin typeface="Spectral"/>
                <a:ea typeface="Spectral"/>
                <a:cs typeface="Spectral"/>
                <a:sym typeface="Spectral"/>
              </a:rPr>
              <a:t>Maximizes resource allocation for production efficiency.</a:t>
            </a:r>
            <a:endParaRPr sz="1200">
              <a:solidFill>
                <a:schemeClr val="accent2"/>
              </a:solidFill>
              <a:latin typeface="Spectral"/>
              <a:ea typeface="Spectral"/>
              <a:cs typeface="Spectral"/>
              <a:sym typeface="Spectral"/>
            </a:endParaRPr>
          </a:p>
        </p:txBody>
      </p:sp>
      <p:sp>
        <p:nvSpPr>
          <p:cNvPr id="695" name="Google Shape;695;p61"/>
          <p:cNvSpPr txBox="1"/>
          <p:nvPr/>
        </p:nvSpPr>
        <p:spPr>
          <a:xfrm>
            <a:off x="6934200" y="502175"/>
            <a:ext cx="1663800" cy="16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t>Risk Assessment</a:t>
            </a:r>
            <a:endParaRPr sz="1200">
              <a:solidFill>
                <a:schemeClr val="accent2"/>
              </a:solidFill>
              <a:latin typeface="Familjen Grotesk"/>
              <a:ea typeface="Familjen Grotesk"/>
              <a:cs typeface="Familjen Grotesk"/>
              <a:sym typeface="Familjen Grotesk"/>
            </a:endParaRPr>
          </a:p>
          <a:p>
            <a:pPr indent="-133350" lvl="0" marL="57150" rtl="0" algn="l">
              <a:spcBef>
                <a:spcPts val="1000"/>
              </a:spcBef>
              <a:spcAft>
                <a:spcPts val="0"/>
              </a:spcAft>
              <a:buClr>
                <a:schemeClr val="accent2"/>
              </a:buClr>
              <a:buSzPts val="1200"/>
              <a:buFont typeface="Spectral"/>
              <a:buChar char="●"/>
            </a:pPr>
            <a:r>
              <a:rPr lang="en" sz="1200">
                <a:solidFill>
                  <a:schemeClr val="accent2"/>
                </a:solidFill>
                <a:latin typeface="Spectral"/>
                <a:ea typeface="Spectral"/>
                <a:cs typeface="Spectral"/>
                <a:sym typeface="Spectral"/>
              </a:rPr>
              <a:t>Identifies and mitigates uncertainties for sustained growth.</a:t>
            </a:r>
            <a:endParaRPr sz="1200">
              <a:solidFill>
                <a:schemeClr val="accent2"/>
              </a:solidFill>
              <a:latin typeface="Spectral"/>
              <a:ea typeface="Spectral"/>
              <a:cs typeface="Spectral"/>
              <a:sym typeface="Spectral"/>
            </a:endParaRPr>
          </a:p>
          <a:p>
            <a:pPr indent="0" lvl="0" marL="0" rtl="0" algn="l">
              <a:spcBef>
                <a:spcPts val="0"/>
              </a:spcBef>
              <a:spcAft>
                <a:spcPts val="0"/>
              </a:spcAft>
              <a:buNone/>
            </a:pPr>
            <a:r>
              <a:t/>
            </a:r>
            <a:endParaRPr sz="1200">
              <a:solidFill>
                <a:schemeClr val="accent2"/>
              </a:solidFill>
              <a:latin typeface="Spectral"/>
              <a:ea typeface="Spectral"/>
              <a:cs typeface="Spectral"/>
              <a:sym typeface="Spectral"/>
            </a:endParaRPr>
          </a:p>
        </p:txBody>
      </p:sp>
      <p:pic>
        <p:nvPicPr>
          <p:cNvPr id="696" name="Google Shape;696;p61"/>
          <p:cNvPicPr preferRelativeResize="0"/>
          <p:nvPr/>
        </p:nvPicPr>
        <p:blipFill>
          <a:blip r:embed="rId3">
            <a:alphaModFix/>
          </a:blip>
          <a:stretch>
            <a:fillRect/>
          </a:stretch>
        </p:blipFill>
        <p:spPr>
          <a:xfrm>
            <a:off x="8591525" y="0"/>
            <a:ext cx="552475" cy="2167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2"/>
          <p:cNvSpPr txBox="1"/>
          <p:nvPr>
            <p:ph type="title"/>
          </p:nvPr>
        </p:nvSpPr>
        <p:spPr>
          <a:xfrm>
            <a:off x="2105150" y="433500"/>
            <a:ext cx="5260800" cy="6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Decision Tree Analysis</a:t>
            </a:r>
            <a:endParaRPr sz="4200"/>
          </a:p>
        </p:txBody>
      </p:sp>
      <p:grpSp>
        <p:nvGrpSpPr>
          <p:cNvPr id="702" name="Google Shape;702;p62"/>
          <p:cNvGrpSpPr/>
          <p:nvPr/>
        </p:nvGrpSpPr>
        <p:grpSpPr>
          <a:xfrm>
            <a:off x="69125" y="1561350"/>
            <a:ext cx="9074814" cy="3483950"/>
            <a:chOff x="69125" y="1561350"/>
            <a:chExt cx="8485100" cy="3483950"/>
          </a:xfrm>
        </p:grpSpPr>
        <p:sp>
          <p:nvSpPr>
            <p:cNvPr id="703" name="Google Shape;703;p62"/>
            <p:cNvSpPr/>
            <p:nvPr/>
          </p:nvSpPr>
          <p:spPr>
            <a:xfrm>
              <a:off x="3289100" y="2495388"/>
              <a:ext cx="2565600" cy="757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Outdoor Advertising &amp; </a:t>
              </a:r>
              <a:endParaRPr sz="1100">
                <a:solidFill>
                  <a:schemeClr val="dk1"/>
                </a:solidFill>
                <a:latin typeface="Spectral"/>
                <a:ea typeface="Spectral"/>
                <a:cs typeface="Spectral"/>
                <a:sym typeface="Spectral"/>
              </a:endParaRPr>
            </a:p>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Event Sponsorship</a:t>
              </a:r>
              <a:endParaRPr sz="1100">
                <a:solidFill>
                  <a:schemeClr val="dk1"/>
                </a:solidFill>
                <a:latin typeface="Spectral"/>
                <a:ea typeface="Spectral"/>
                <a:cs typeface="Spectral"/>
                <a:sym typeface="Spectral"/>
              </a:endParaRPr>
            </a:p>
          </p:txBody>
        </p:sp>
        <p:sp>
          <p:nvSpPr>
            <p:cNvPr id="704" name="Google Shape;704;p62"/>
            <p:cNvSpPr/>
            <p:nvPr/>
          </p:nvSpPr>
          <p:spPr>
            <a:xfrm>
              <a:off x="209834" y="2495388"/>
              <a:ext cx="2565600" cy="757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Digital Marketing</a:t>
              </a:r>
              <a:endParaRPr sz="1100">
                <a:solidFill>
                  <a:schemeClr val="dk1"/>
                </a:solidFill>
                <a:latin typeface="Spectral"/>
                <a:ea typeface="Spectral"/>
                <a:cs typeface="Spectral"/>
                <a:sym typeface="Spectral"/>
              </a:endParaRPr>
            </a:p>
          </p:txBody>
        </p:sp>
        <p:sp>
          <p:nvSpPr>
            <p:cNvPr id="705" name="Google Shape;705;p62"/>
            <p:cNvSpPr/>
            <p:nvPr/>
          </p:nvSpPr>
          <p:spPr>
            <a:xfrm>
              <a:off x="5988625" y="2495388"/>
              <a:ext cx="2565600" cy="757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Spectral"/>
                  <a:ea typeface="Spectral"/>
                  <a:cs typeface="Spectral"/>
                  <a:sym typeface="Spectral"/>
                </a:rPr>
                <a:t>Strategic Recommendation</a:t>
              </a:r>
              <a:endParaRPr sz="1100">
                <a:solidFill>
                  <a:schemeClr val="dk1"/>
                </a:solidFill>
                <a:latin typeface="Spectral"/>
                <a:ea typeface="Spectral"/>
                <a:cs typeface="Spectral"/>
                <a:sym typeface="Spectral"/>
              </a:endParaRPr>
            </a:p>
          </p:txBody>
        </p:sp>
        <p:sp>
          <p:nvSpPr>
            <p:cNvPr id="706" name="Google Shape;706;p62"/>
            <p:cNvSpPr/>
            <p:nvPr/>
          </p:nvSpPr>
          <p:spPr>
            <a:xfrm>
              <a:off x="69125" y="3429425"/>
              <a:ext cx="1310100" cy="158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t>Anticipated success rate: </a:t>
              </a:r>
              <a:r>
                <a:rPr b="1" lang="en" sz="1100"/>
                <a:t>60%</a:t>
              </a:r>
              <a:endParaRPr b="1" sz="1100"/>
            </a:p>
            <a:p>
              <a:pPr indent="0" lvl="0" marL="0" rtl="0" algn="l">
                <a:lnSpc>
                  <a:spcPct val="115000"/>
                </a:lnSpc>
                <a:spcBef>
                  <a:spcPts val="0"/>
                </a:spcBef>
                <a:spcAft>
                  <a:spcPts val="0"/>
                </a:spcAft>
                <a:buNone/>
              </a:pPr>
              <a:r>
                <a:t/>
              </a:r>
              <a:endParaRPr b="1" sz="1100"/>
            </a:p>
            <a:p>
              <a:pPr indent="0" lvl="0" marL="0" rtl="0" algn="l">
                <a:lnSpc>
                  <a:spcPct val="115000"/>
                </a:lnSpc>
                <a:spcBef>
                  <a:spcPts val="0"/>
                </a:spcBef>
                <a:spcAft>
                  <a:spcPts val="0"/>
                </a:spcAft>
                <a:buNone/>
              </a:pPr>
              <a:r>
                <a:rPr lang="en" sz="1100"/>
                <a:t>Expected Monetary Value (EMV): </a:t>
              </a:r>
              <a:r>
                <a:rPr b="1" lang="en" sz="1100"/>
                <a:t>$36,000</a:t>
              </a:r>
              <a:endParaRPr sz="1100">
                <a:solidFill>
                  <a:schemeClr val="dk1"/>
                </a:solidFill>
                <a:latin typeface="Familjen Grotesk"/>
                <a:ea typeface="Familjen Grotesk"/>
                <a:cs typeface="Familjen Grotesk"/>
                <a:sym typeface="Familjen Grotesk"/>
              </a:endParaRPr>
            </a:p>
          </p:txBody>
        </p:sp>
        <p:sp>
          <p:nvSpPr>
            <p:cNvPr id="707" name="Google Shape;707;p62"/>
            <p:cNvSpPr/>
            <p:nvPr/>
          </p:nvSpPr>
          <p:spPr>
            <a:xfrm>
              <a:off x="1493113" y="3429425"/>
              <a:ext cx="1662300" cy="158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1"/>
                  </a:solidFill>
                  <a:latin typeface="Familjen Grotesk"/>
                  <a:ea typeface="Familjen Grotesk"/>
                  <a:cs typeface="Familjen Grotesk"/>
                  <a:sym typeface="Familjen Grotesk"/>
                </a:rPr>
                <a:t>Platforms: </a:t>
              </a:r>
              <a:r>
                <a:rPr b="1" lang="en" sz="1100">
                  <a:solidFill>
                    <a:schemeClr val="dk1"/>
                  </a:solidFill>
                  <a:latin typeface="Familjen Grotesk"/>
                  <a:ea typeface="Familjen Grotesk"/>
                  <a:cs typeface="Familjen Grotesk"/>
                  <a:sym typeface="Familjen Grotesk"/>
                </a:rPr>
                <a:t>Instagram, Facebook, Google Ads</a:t>
              </a:r>
              <a:endParaRPr b="1" sz="1100">
                <a:solidFill>
                  <a:schemeClr val="dk1"/>
                </a:solidFill>
                <a:latin typeface="Familjen Grotesk"/>
                <a:ea typeface="Familjen Grotesk"/>
                <a:cs typeface="Familjen Grotesk"/>
                <a:sym typeface="Familjen Grotesk"/>
              </a:endParaRPr>
            </a:p>
            <a:p>
              <a:pPr indent="0" lvl="0" marL="0" rtl="0" algn="l">
                <a:lnSpc>
                  <a:spcPct val="115000"/>
                </a:lnSpc>
                <a:spcBef>
                  <a:spcPts val="1200"/>
                </a:spcBef>
                <a:spcAft>
                  <a:spcPts val="1200"/>
                </a:spcAft>
                <a:buNone/>
              </a:pPr>
              <a:r>
                <a:rPr lang="en" sz="1100">
                  <a:solidFill>
                    <a:schemeClr val="dk1"/>
                  </a:solidFill>
                  <a:latin typeface="Familjen Grotesk"/>
                  <a:ea typeface="Familjen Grotesk"/>
                  <a:cs typeface="Familjen Grotesk"/>
                  <a:sym typeface="Familjen Grotesk"/>
                </a:rPr>
                <a:t>Offers </a:t>
              </a:r>
              <a:r>
                <a:rPr b="1" lang="en" sz="1100">
                  <a:solidFill>
                    <a:schemeClr val="dk1"/>
                  </a:solidFill>
                  <a:latin typeface="Familjen Grotesk"/>
                  <a:ea typeface="Familjen Grotesk"/>
                  <a:cs typeface="Familjen Grotesk"/>
                  <a:sym typeface="Familjen Grotesk"/>
                </a:rPr>
                <a:t>accurate targeting, real-time engagement, and measurable outcomes.</a:t>
              </a:r>
              <a:endParaRPr b="1" sz="1100">
                <a:solidFill>
                  <a:schemeClr val="dk1"/>
                </a:solidFill>
                <a:latin typeface="Familjen Grotesk"/>
                <a:ea typeface="Familjen Grotesk"/>
                <a:cs typeface="Familjen Grotesk"/>
                <a:sym typeface="Familjen Grotesk"/>
              </a:endParaRPr>
            </a:p>
          </p:txBody>
        </p:sp>
        <p:sp>
          <p:nvSpPr>
            <p:cNvPr id="708" name="Google Shape;708;p62"/>
            <p:cNvSpPr/>
            <p:nvPr/>
          </p:nvSpPr>
          <p:spPr>
            <a:xfrm>
              <a:off x="3289100" y="1561350"/>
              <a:ext cx="2565600" cy="757200"/>
            </a:xfrm>
            <a:prstGeom prst="roundRect">
              <a:avLst>
                <a:gd fmla="val 16667" name="adj"/>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pectral"/>
                  <a:ea typeface="Spectral"/>
                  <a:cs typeface="Spectral"/>
                  <a:sym typeface="Spectral"/>
                </a:rPr>
                <a:t>Strategizing Marketing Approaches</a:t>
              </a:r>
              <a:endParaRPr>
                <a:solidFill>
                  <a:schemeClr val="dk1"/>
                </a:solidFill>
                <a:latin typeface="Spectral"/>
                <a:ea typeface="Spectral"/>
                <a:cs typeface="Spectral"/>
                <a:sym typeface="Spectral"/>
              </a:endParaRPr>
            </a:p>
            <a:p>
              <a:pPr indent="0" lvl="0" marL="0" rtl="0" algn="ctr">
                <a:lnSpc>
                  <a:spcPct val="115000"/>
                </a:lnSpc>
                <a:spcBef>
                  <a:spcPts val="0"/>
                </a:spcBef>
                <a:spcAft>
                  <a:spcPts val="0"/>
                </a:spcAft>
                <a:buNone/>
              </a:pPr>
              <a:r>
                <a:t/>
              </a:r>
              <a:endParaRPr sz="1100">
                <a:solidFill>
                  <a:schemeClr val="dk1"/>
                </a:solidFill>
                <a:latin typeface="Spectral"/>
                <a:ea typeface="Spectral"/>
                <a:cs typeface="Spectral"/>
                <a:sym typeface="Spectral"/>
              </a:endParaRPr>
            </a:p>
          </p:txBody>
        </p:sp>
        <p:sp>
          <p:nvSpPr>
            <p:cNvPr id="709" name="Google Shape;709;p62"/>
            <p:cNvSpPr/>
            <p:nvPr/>
          </p:nvSpPr>
          <p:spPr>
            <a:xfrm>
              <a:off x="3242103" y="3437900"/>
              <a:ext cx="1310100" cy="158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Familjen Grotesk"/>
                  <a:ea typeface="Familjen Grotesk"/>
                  <a:cs typeface="Familjen Grotesk"/>
                  <a:sym typeface="Familjen Grotesk"/>
                </a:rPr>
                <a:t>Effective for </a:t>
              </a:r>
              <a:r>
                <a:rPr b="1" lang="en" sz="1100">
                  <a:solidFill>
                    <a:schemeClr val="dk1"/>
                  </a:solidFill>
                  <a:latin typeface="Familjen Grotesk"/>
                  <a:ea typeface="Familjen Grotesk"/>
                  <a:cs typeface="Familjen Grotesk"/>
                  <a:sym typeface="Familjen Grotesk"/>
                </a:rPr>
                <a:t>fostering community connection.</a:t>
              </a:r>
              <a:endParaRPr b="1" sz="1100">
                <a:solidFill>
                  <a:schemeClr val="dk1"/>
                </a:solidFill>
                <a:latin typeface="Familjen Grotesk"/>
                <a:ea typeface="Familjen Grotesk"/>
                <a:cs typeface="Familjen Grotesk"/>
                <a:sym typeface="Familjen Grotesk"/>
              </a:endParaRPr>
            </a:p>
          </p:txBody>
        </p:sp>
        <p:sp>
          <p:nvSpPr>
            <p:cNvPr id="710" name="Google Shape;710;p62"/>
            <p:cNvSpPr/>
            <p:nvPr/>
          </p:nvSpPr>
          <p:spPr>
            <a:xfrm>
              <a:off x="4638282" y="3429450"/>
              <a:ext cx="1443900" cy="158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Familjen Grotesk"/>
                  <a:ea typeface="Familjen Grotesk"/>
                  <a:cs typeface="Familjen Grotesk"/>
                  <a:sym typeface="Familjen Grotesk"/>
                </a:rPr>
                <a:t>Lower </a:t>
              </a:r>
              <a:r>
                <a:rPr b="1" lang="en" sz="1100">
                  <a:solidFill>
                    <a:schemeClr val="dk1"/>
                  </a:solidFill>
                  <a:latin typeface="Familjen Grotesk"/>
                  <a:ea typeface="Familjen Grotesk"/>
                  <a:cs typeface="Familjen Grotesk"/>
                  <a:sym typeface="Familjen Grotesk"/>
                </a:rPr>
                <a:t>EMVs compared to digital strategies, making them less cost-effective.</a:t>
              </a:r>
              <a:endParaRPr b="1" sz="1100">
                <a:solidFill>
                  <a:schemeClr val="dk1"/>
                </a:solidFill>
                <a:latin typeface="Familjen Grotesk"/>
                <a:ea typeface="Familjen Grotesk"/>
                <a:cs typeface="Familjen Grotesk"/>
                <a:sym typeface="Familjen Grotesk"/>
              </a:endParaRPr>
            </a:p>
          </p:txBody>
        </p:sp>
        <p:sp>
          <p:nvSpPr>
            <p:cNvPr id="711" name="Google Shape;711;p62"/>
            <p:cNvSpPr/>
            <p:nvPr/>
          </p:nvSpPr>
          <p:spPr>
            <a:xfrm>
              <a:off x="6262452" y="3458300"/>
              <a:ext cx="2208900" cy="158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Familjen Grotesk"/>
                  <a:ea typeface="Familjen Grotesk"/>
                  <a:cs typeface="Familjen Grotesk"/>
                  <a:sym typeface="Familjen Grotesk"/>
                </a:rPr>
                <a:t>Enhance customer acquisition.</a:t>
              </a:r>
              <a:endParaRPr b="1" sz="1100">
                <a:solidFill>
                  <a:schemeClr val="dk1"/>
                </a:solidFill>
                <a:latin typeface="Familjen Grotesk"/>
                <a:ea typeface="Familjen Grotesk"/>
                <a:cs typeface="Familjen Grotesk"/>
                <a:sym typeface="Familjen Grotesk"/>
              </a:endParaRPr>
            </a:p>
            <a:p>
              <a:pPr indent="0" lvl="0" marL="0" rtl="0" algn="l">
                <a:lnSpc>
                  <a:spcPct val="115000"/>
                </a:lnSpc>
                <a:spcBef>
                  <a:spcPts val="0"/>
                </a:spcBef>
                <a:spcAft>
                  <a:spcPts val="0"/>
                </a:spcAft>
                <a:buNone/>
              </a:pPr>
              <a:r>
                <a:t/>
              </a:r>
              <a:endParaRPr sz="1100">
                <a:solidFill>
                  <a:schemeClr val="dk1"/>
                </a:solidFill>
                <a:latin typeface="Familjen Grotesk"/>
                <a:ea typeface="Familjen Grotesk"/>
                <a:cs typeface="Familjen Grotesk"/>
                <a:sym typeface="Familjen Grotesk"/>
              </a:endParaRPr>
            </a:p>
            <a:p>
              <a:pPr indent="0" lvl="0" marL="0" rtl="0" algn="l">
                <a:lnSpc>
                  <a:spcPct val="115000"/>
                </a:lnSpc>
                <a:spcBef>
                  <a:spcPts val="0"/>
                </a:spcBef>
                <a:spcAft>
                  <a:spcPts val="0"/>
                </a:spcAft>
                <a:buNone/>
              </a:pPr>
              <a:r>
                <a:rPr lang="en" sz="1100">
                  <a:solidFill>
                    <a:schemeClr val="dk1"/>
                  </a:solidFill>
                  <a:latin typeface="Familjen Grotesk"/>
                  <a:ea typeface="Familjen Grotesk"/>
                  <a:cs typeface="Familjen Grotesk"/>
                  <a:sym typeface="Familjen Grotesk"/>
                </a:rPr>
                <a:t>Build a </a:t>
              </a:r>
              <a:r>
                <a:rPr b="1" lang="en" sz="1100">
                  <a:solidFill>
                    <a:schemeClr val="dk1"/>
                  </a:solidFill>
                  <a:latin typeface="Familjen Grotesk"/>
                  <a:ea typeface="Familjen Grotesk"/>
                  <a:cs typeface="Familjen Grotesk"/>
                  <a:sym typeface="Familjen Grotesk"/>
                </a:rPr>
                <a:t>strong brand presence.</a:t>
              </a:r>
              <a:endParaRPr b="1" sz="1100">
                <a:solidFill>
                  <a:schemeClr val="dk1"/>
                </a:solidFill>
                <a:latin typeface="Familjen Grotesk"/>
                <a:ea typeface="Familjen Grotesk"/>
                <a:cs typeface="Familjen Grotesk"/>
                <a:sym typeface="Familjen Grotesk"/>
              </a:endParaRPr>
            </a:p>
            <a:p>
              <a:pPr indent="0" lvl="0" marL="0" rtl="0" algn="l">
                <a:lnSpc>
                  <a:spcPct val="115000"/>
                </a:lnSpc>
                <a:spcBef>
                  <a:spcPts val="0"/>
                </a:spcBef>
                <a:spcAft>
                  <a:spcPts val="0"/>
                </a:spcAft>
                <a:buNone/>
              </a:pPr>
              <a:r>
                <a:t/>
              </a:r>
              <a:endParaRPr sz="1100">
                <a:solidFill>
                  <a:schemeClr val="dk1"/>
                </a:solidFill>
                <a:latin typeface="Familjen Grotesk"/>
                <a:ea typeface="Familjen Grotesk"/>
                <a:cs typeface="Familjen Grotesk"/>
                <a:sym typeface="Familjen Grotesk"/>
              </a:endParaRPr>
            </a:p>
            <a:p>
              <a:pPr indent="0" lvl="0" marL="0" rtl="0" algn="l">
                <a:lnSpc>
                  <a:spcPct val="115000"/>
                </a:lnSpc>
                <a:spcBef>
                  <a:spcPts val="0"/>
                </a:spcBef>
                <a:spcAft>
                  <a:spcPts val="0"/>
                </a:spcAft>
                <a:buNone/>
              </a:pPr>
              <a:r>
                <a:rPr b="1" lang="en" sz="1100">
                  <a:solidFill>
                    <a:schemeClr val="dk1"/>
                  </a:solidFill>
                  <a:latin typeface="Familjen Grotesk"/>
                  <a:ea typeface="Familjen Grotesk"/>
                  <a:cs typeface="Familjen Grotesk"/>
                  <a:sym typeface="Familjen Grotesk"/>
                </a:rPr>
                <a:t>Optimize budget allocation</a:t>
              </a:r>
              <a:r>
                <a:rPr lang="en" sz="1100">
                  <a:solidFill>
                    <a:schemeClr val="dk1"/>
                  </a:solidFill>
                  <a:latin typeface="Familjen Grotesk"/>
                  <a:ea typeface="Familjen Grotesk"/>
                  <a:cs typeface="Familjen Grotesk"/>
                  <a:sym typeface="Familjen Grotesk"/>
                </a:rPr>
                <a:t> in line with market trends.</a:t>
              </a:r>
              <a:endParaRPr sz="1100">
                <a:solidFill>
                  <a:schemeClr val="dk1"/>
                </a:solidFill>
                <a:latin typeface="Familjen Grotesk"/>
                <a:ea typeface="Familjen Grotesk"/>
                <a:cs typeface="Familjen Grotesk"/>
                <a:sym typeface="Familjen Grotesk"/>
              </a:endParaRPr>
            </a:p>
            <a:p>
              <a:pPr indent="0" lvl="0" marL="0" rtl="0" algn="ctr">
                <a:lnSpc>
                  <a:spcPct val="115000"/>
                </a:lnSpc>
                <a:spcBef>
                  <a:spcPts val="0"/>
                </a:spcBef>
                <a:spcAft>
                  <a:spcPts val="0"/>
                </a:spcAft>
                <a:buNone/>
              </a:pPr>
              <a:r>
                <a:t/>
              </a:r>
              <a:endParaRPr sz="1100">
                <a:solidFill>
                  <a:schemeClr val="dk1"/>
                </a:solidFill>
                <a:latin typeface="Familjen Grotesk"/>
                <a:ea typeface="Familjen Grotesk"/>
                <a:cs typeface="Familjen Grotesk"/>
                <a:sym typeface="Familjen Grotesk"/>
              </a:endParaRPr>
            </a:p>
          </p:txBody>
        </p:sp>
        <p:cxnSp>
          <p:nvCxnSpPr>
            <p:cNvPr id="712" name="Google Shape;712;p62"/>
            <p:cNvCxnSpPr>
              <a:stCxn id="708" idx="2"/>
              <a:endCxn id="703" idx="0"/>
            </p:cNvCxnSpPr>
            <p:nvPr/>
          </p:nvCxnSpPr>
          <p:spPr>
            <a:xfrm>
              <a:off x="4571900" y="2318550"/>
              <a:ext cx="0" cy="176700"/>
            </a:xfrm>
            <a:prstGeom prst="straightConnector1">
              <a:avLst/>
            </a:prstGeom>
            <a:noFill/>
            <a:ln cap="flat" cmpd="sng" w="9525">
              <a:solidFill>
                <a:schemeClr val="dk1"/>
              </a:solidFill>
              <a:prstDash val="solid"/>
              <a:round/>
              <a:headEnd len="med" w="med" type="none"/>
              <a:tailEnd len="med" w="med" type="none"/>
            </a:ln>
          </p:spPr>
        </p:cxnSp>
        <p:cxnSp>
          <p:nvCxnSpPr>
            <p:cNvPr id="713" name="Google Shape;713;p62"/>
            <p:cNvCxnSpPr>
              <a:stCxn id="704" idx="3"/>
              <a:endCxn id="703" idx="1"/>
            </p:cNvCxnSpPr>
            <p:nvPr/>
          </p:nvCxnSpPr>
          <p:spPr>
            <a:xfrm>
              <a:off x="2775434" y="2873988"/>
              <a:ext cx="513600" cy="0"/>
            </a:xfrm>
            <a:prstGeom prst="straightConnector1">
              <a:avLst/>
            </a:prstGeom>
            <a:noFill/>
            <a:ln cap="flat" cmpd="sng" w="9525">
              <a:solidFill>
                <a:schemeClr val="dk1"/>
              </a:solidFill>
              <a:prstDash val="solid"/>
              <a:round/>
              <a:headEnd len="med" w="med" type="none"/>
              <a:tailEnd len="med" w="med" type="none"/>
            </a:ln>
          </p:spPr>
        </p:cxnSp>
        <p:cxnSp>
          <p:nvCxnSpPr>
            <p:cNvPr id="714" name="Google Shape;714;p62"/>
            <p:cNvCxnSpPr>
              <a:stCxn id="703" idx="3"/>
              <a:endCxn id="705" idx="1"/>
            </p:cNvCxnSpPr>
            <p:nvPr/>
          </p:nvCxnSpPr>
          <p:spPr>
            <a:xfrm>
              <a:off x="5854700" y="2873988"/>
              <a:ext cx="133800" cy="0"/>
            </a:xfrm>
            <a:prstGeom prst="straightConnector1">
              <a:avLst/>
            </a:prstGeom>
            <a:noFill/>
            <a:ln cap="flat" cmpd="sng" w="9525">
              <a:solidFill>
                <a:schemeClr val="dk1"/>
              </a:solidFill>
              <a:prstDash val="solid"/>
              <a:round/>
              <a:headEnd len="med" w="med" type="none"/>
              <a:tailEnd len="med" w="med" type="none"/>
            </a:ln>
          </p:spPr>
        </p:cxnSp>
        <p:cxnSp>
          <p:nvCxnSpPr>
            <p:cNvPr id="715" name="Google Shape;715;p62"/>
            <p:cNvCxnSpPr>
              <a:stCxn id="706" idx="0"/>
            </p:cNvCxnSpPr>
            <p:nvPr/>
          </p:nvCxnSpPr>
          <p:spPr>
            <a:xfrm rot="10800000">
              <a:off x="724175" y="3250925"/>
              <a:ext cx="0" cy="178500"/>
            </a:xfrm>
            <a:prstGeom prst="straightConnector1">
              <a:avLst/>
            </a:prstGeom>
            <a:noFill/>
            <a:ln cap="flat" cmpd="sng" w="9525">
              <a:solidFill>
                <a:schemeClr val="dk1"/>
              </a:solidFill>
              <a:prstDash val="solid"/>
              <a:round/>
              <a:headEnd len="med" w="med" type="none"/>
              <a:tailEnd len="med" w="med" type="none"/>
            </a:ln>
          </p:spPr>
        </p:cxnSp>
        <p:cxnSp>
          <p:nvCxnSpPr>
            <p:cNvPr id="716" name="Google Shape;716;p62"/>
            <p:cNvCxnSpPr>
              <a:stCxn id="707" idx="0"/>
            </p:cNvCxnSpPr>
            <p:nvPr/>
          </p:nvCxnSpPr>
          <p:spPr>
            <a:xfrm rot="10800000">
              <a:off x="2324263" y="3251525"/>
              <a:ext cx="0" cy="177900"/>
            </a:xfrm>
            <a:prstGeom prst="straightConnector1">
              <a:avLst/>
            </a:prstGeom>
            <a:noFill/>
            <a:ln cap="flat" cmpd="sng" w="9525">
              <a:solidFill>
                <a:schemeClr val="dk1"/>
              </a:solidFill>
              <a:prstDash val="solid"/>
              <a:round/>
              <a:headEnd len="med" w="med" type="none"/>
              <a:tailEnd len="med" w="med" type="none"/>
            </a:ln>
          </p:spPr>
        </p:cxnSp>
        <p:cxnSp>
          <p:nvCxnSpPr>
            <p:cNvPr id="717" name="Google Shape;717;p62"/>
            <p:cNvCxnSpPr>
              <a:stCxn id="709" idx="0"/>
            </p:cNvCxnSpPr>
            <p:nvPr/>
          </p:nvCxnSpPr>
          <p:spPr>
            <a:xfrm rot="10800000">
              <a:off x="3897153" y="3263900"/>
              <a:ext cx="0" cy="174000"/>
            </a:xfrm>
            <a:prstGeom prst="straightConnector1">
              <a:avLst/>
            </a:prstGeom>
            <a:noFill/>
            <a:ln cap="flat" cmpd="sng" w="9525">
              <a:solidFill>
                <a:schemeClr val="dk1"/>
              </a:solidFill>
              <a:prstDash val="solid"/>
              <a:round/>
              <a:headEnd len="med" w="med" type="none"/>
              <a:tailEnd len="med" w="med" type="none"/>
            </a:ln>
          </p:spPr>
        </p:cxnSp>
        <p:cxnSp>
          <p:nvCxnSpPr>
            <p:cNvPr id="718" name="Google Shape;718;p62"/>
            <p:cNvCxnSpPr>
              <a:stCxn id="710" idx="0"/>
            </p:cNvCxnSpPr>
            <p:nvPr/>
          </p:nvCxnSpPr>
          <p:spPr>
            <a:xfrm rot="10800000">
              <a:off x="5360232" y="3255450"/>
              <a:ext cx="0" cy="174000"/>
            </a:xfrm>
            <a:prstGeom prst="straightConnector1">
              <a:avLst/>
            </a:prstGeom>
            <a:noFill/>
            <a:ln cap="flat" cmpd="sng" w="9525">
              <a:solidFill>
                <a:schemeClr val="dk1"/>
              </a:solidFill>
              <a:prstDash val="solid"/>
              <a:round/>
              <a:headEnd len="med" w="med" type="none"/>
              <a:tailEnd len="med" w="med" type="none"/>
            </a:ln>
          </p:spPr>
        </p:cxnSp>
        <p:cxnSp>
          <p:nvCxnSpPr>
            <p:cNvPr id="719" name="Google Shape;719;p62"/>
            <p:cNvCxnSpPr>
              <a:stCxn id="711" idx="0"/>
            </p:cNvCxnSpPr>
            <p:nvPr/>
          </p:nvCxnSpPr>
          <p:spPr>
            <a:xfrm rot="10800000">
              <a:off x="7366902" y="3279800"/>
              <a:ext cx="0" cy="178500"/>
            </a:xfrm>
            <a:prstGeom prst="straightConnector1">
              <a:avLst/>
            </a:prstGeom>
            <a:noFill/>
            <a:ln cap="flat" cmpd="sng" w="9525">
              <a:solidFill>
                <a:schemeClr val="dk1"/>
              </a:solidFill>
              <a:prstDash val="solid"/>
              <a:round/>
              <a:headEnd len="med" w="med" type="none"/>
              <a:tailEnd len="med" w="med" type="none"/>
            </a:ln>
          </p:spPr>
        </p:cxnSp>
      </p:grpSp>
      <p:pic>
        <p:nvPicPr>
          <p:cNvPr id="720" name="Google Shape;720;p62"/>
          <p:cNvPicPr preferRelativeResize="0"/>
          <p:nvPr/>
        </p:nvPicPr>
        <p:blipFill>
          <a:blip r:embed="rId3">
            <a:alphaModFix/>
          </a:blip>
          <a:stretch>
            <a:fillRect/>
          </a:stretch>
        </p:blipFill>
        <p:spPr>
          <a:xfrm>
            <a:off x="8591525" y="0"/>
            <a:ext cx="552475" cy="2167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3"/>
          <p:cNvSpPr txBox="1"/>
          <p:nvPr>
            <p:ph type="title"/>
          </p:nvPr>
        </p:nvSpPr>
        <p:spPr>
          <a:xfrm>
            <a:off x="67927" y="-239350"/>
            <a:ext cx="8953800" cy="905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Break-Even Point Analysis</a:t>
            </a:r>
            <a:endParaRPr/>
          </a:p>
          <a:p>
            <a:pPr indent="0" lvl="0" marL="0" rtl="0" algn="ctr">
              <a:lnSpc>
                <a:spcPct val="100000"/>
              </a:lnSpc>
              <a:spcBef>
                <a:spcPts val="0"/>
              </a:spcBef>
              <a:spcAft>
                <a:spcPts val="0"/>
              </a:spcAft>
              <a:buNone/>
            </a:pPr>
            <a:r>
              <a:rPr lang="en" sz="2800">
                <a:solidFill>
                  <a:schemeClr val="accent2"/>
                </a:solidFill>
              </a:rPr>
              <a:t>Determining Financial Viability</a:t>
            </a:r>
            <a:endParaRPr sz="2800">
              <a:solidFill>
                <a:schemeClr val="accent2"/>
              </a:solidFill>
            </a:endParaRPr>
          </a:p>
        </p:txBody>
      </p:sp>
      <p:pic>
        <p:nvPicPr>
          <p:cNvPr descr="Lightbulb icon." id="726" name="Google Shape;726;p63"/>
          <p:cNvPicPr preferRelativeResize="0"/>
          <p:nvPr>
            <p:ph idx="3" type="pic"/>
          </p:nvPr>
        </p:nvPicPr>
        <p:blipFill>
          <a:blip r:embed="rId3">
            <a:alphaModFix/>
          </a:blip>
          <a:stretch>
            <a:fillRect/>
          </a:stretch>
        </p:blipFill>
        <p:spPr>
          <a:xfrm>
            <a:off x="67925" y="1291200"/>
            <a:ext cx="994200" cy="994200"/>
          </a:xfrm>
          <a:prstGeom prst="rect">
            <a:avLst/>
          </a:prstGeom>
        </p:spPr>
      </p:pic>
      <p:pic>
        <p:nvPicPr>
          <p:cNvPr descr="Abstract icon." id="727" name="Google Shape;727;p63"/>
          <p:cNvPicPr preferRelativeResize="0"/>
          <p:nvPr>
            <p:ph idx="4" type="pic"/>
          </p:nvPr>
        </p:nvPicPr>
        <p:blipFill>
          <a:blip r:embed="rId4">
            <a:alphaModFix/>
          </a:blip>
          <a:stretch>
            <a:fillRect/>
          </a:stretch>
        </p:blipFill>
        <p:spPr>
          <a:xfrm>
            <a:off x="3115451" y="1204075"/>
            <a:ext cx="994200" cy="994200"/>
          </a:xfrm>
          <a:prstGeom prst="rect">
            <a:avLst/>
          </a:prstGeom>
        </p:spPr>
      </p:pic>
      <p:pic>
        <p:nvPicPr>
          <p:cNvPr descr="Checklist icon." id="728" name="Google Shape;728;p63"/>
          <p:cNvPicPr preferRelativeResize="0"/>
          <p:nvPr>
            <p:ph idx="5" type="pic"/>
          </p:nvPr>
        </p:nvPicPr>
        <p:blipFill>
          <a:blip r:embed="rId5">
            <a:alphaModFix/>
          </a:blip>
          <a:stretch>
            <a:fillRect/>
          </a:stretch>
        </p:blipFill>
        <p:spPr>
          <a:xfrm>
            <a:off x="6155100" y="1204075"/>
            <a:ext cx="994200" cy="994200"/>
          </a:xfrm>
          <a:prstGeom prst="rect">
            <a:avLst/>
          </a:prstGeom>
        </p:spPr>
      </p:pic>
      <p:sp>
        <p:nvSpPr>
          <p:cNvPr id="729" name="Google Shape;729;p63"/>
          <p:cNvSpPr txBox="1"/>
          <p:nvPr>
            <p:ph idx="6" type="subTitle"/>
          </p:nvPr>
        </p:nvSpPr>
        <p:spPr>
          <a:xfrm>
            <a:off x="1188629" y="1761300"/>
            <a:ext cx="1557600" cy="435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Key Metrics</a:t>
            </a:r>
            <a:endParaRPr/>
          </a:p>
        </p:txBody>
      </p:sp>
      <p:sp>
        <p:nvSpPr>
          <p:cNvPr id="730" name="Google Shape;730;p63"/>
          <p:cNvSpPr txBox="1"/>
          <p:nvPr>
            <p:ph idx="7" type="body"/>
          </p:nvPr>
        </p:nvSpPr>
        <p:spPr>
          <a:xfrm>
            <a:off x="67925" y="2501900"/>
            <a:ext cx="2853000" cy="2372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Fixed Costs:</a:t>
            </a:r>
            <a:r>
              <a:rPr lang="en" sz="1100">
                <a:solidFill>
                  <a:srgbClr val="000000"/>
                </a:solidFill>
                <a:latin typeface="Arial"/>
                <a:ea typeface="Arial"/>
                <a:cs typeface="Arial"/>
                <a:sym typeface="Arial"/>
              </a:rPr>
              <a:t> $849,562/year (includes rent, salaries, utilities, marketing).</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Contribution Margins:</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Retail Products:</a:t>
            </a:r>
            <a:r>
              <a:rPr lang="en" sz="1100">
                <a:solidFill>
                  <a:srgbClr val="000000"/>
                </a:solidFill>
                <a:latin typeface="Arial"/>
                <a:ea typeface="Arial"/>
                <a:cs typeface="Arial"/>
                <a:sym typeface="Arial"/>
              </a:rPr>
              <a:t> $7.40/unit.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Break-even sales volume: </a:t>
            </a:r>
            <a:r>
              <a:rPr b="1" lang="en" sz="1100">
                <a:solidFill>
                  <a:srgbClr val="000000"/>
                </a:solidFill>
                <a:latin typeface="Arial"/>
                <a:ea typeface="Arial"/>
                <a:cs typeface="Arial"/>
                <a:sym typeface="Arial"/>
              </a:rPr>
              <a:t>114,812 units.</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Wholesale Products:</a:t>
            </a:r>
            <a:r>
              <a:rPr lang="en" sz="1100">
                <a:solidFill>
                  <a:srgbClr val="000000"/>
                </a:solidFill>
                <a:latin typeface="Arial"/>
                <a:ea typeface="Arial"/>
                <a:cs typeface="Arial"/>
                <a:sym typeface="Arial"/>
              </a:rPr>
              <a:t> $4.40/unit.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Break-even sales volume: </a:t>
            </a:r>
            <a:r>
              <a:rPr b="1" lang="en" sz="1100">
                <a:solidFill>
                  <a:srgbClr val="000000"/>
                </a:solidFill>
                <a:latin typeface="Arial"/>
                <a:ea typeface="Arial"/>
                <a:cs typeface="Arial"/>
                <a:sym typeface="Arial"/>
              </a:rPr>
              <a:t>193,083 units.</a:t>
            </a:r>
            <a:endParaRPr b="1"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731" name="Google Shape;731;p63"/>
          <p:cNvSpPr txBox="1"/>
          <p:nvPr>
            <p:ph idx="8" type="subTitle"/>
          </p:nvPr>
        </p:nvSpPr>
        <p:spPr>
          <a:xfrm>
            <a:off x="4219126" y="1761325"/>
            <a:ext cx="1800600" cy="435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Strategic Insights</a:t>
            </a:r>
            <a:endParaRPr/>
          </a:p>
        </p:txBody>
      </p:sp>
      <p:sp>
        <p:nvSpPr>
          <p:cNvPr id="732" name="Google Shape;732;p63"/>
          <p:cNvSpPr txBox="1"/>
          <p:nvPr>
            <p:ph idx="9" type="body"/>
          </p:nvPr>
        </p:nvSpPr>
        <p:spPr>
          <a:xfrm>
            <a:off x="3114363" y="2463575"/>
            <a:ext cx="2991300" cy="2448900"/>
          </a:xfrm>
          <a:prstGeom prst="rect">
            <a:avLst/>
          </a:prstGeom>
        </p:spPr>
        <p:txBody>
          <a:bodyPr anchorCtr="0" anchor="t" bIns="91425" lIns="0" spcFirstLastPara="1" rIns="91425" wrap="square" tIns="91425">
            <a:noAutofit/>
          </a:bodyPr>
          <a:lstStyle/>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Retail sales offer a </a:t>
            </a:r>
            <a:r>
              <a:rPr b="1" lang="en" sz="1200">
                <a:latin typeface="Arial"/>
                <a:ea typeface="Arial"/>
                <a:cs typeface="Arial"/>
                <a:sym typeface="Arial"/>
              </a:rPr>
              <a:t>faster route to profitability</a:t>
            </a:r>
            <a:r>
              <a:rPr lang="en" sz="1200">
                <a:latin typeface="Arial"/>
                <a:ea typeface="Arial"/>
                <a:cs typeface="Arial"/>
                <a:sym typeface="Arial"/>
              </a:rPr>
              <a:t> due to higher margins.</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Retail channels </a:t>
            </a:r>
            <a:r>
              <a:rPr b="1" lang="en" sz="1200">
                <a:latin typeface="Arial"/>
                <a:ea typeface="Arial"/>
                <a:cs typeface="Arial"/>
                <a:sym typeface="Arial"/>
              </a:rPr>
              <a:t>enhance customer loyalty</a:t>
            </a:r>
            <a:r>
              <a:rPr lang="en" sz="1200">
                <a:latin typeface="Arial"/>
                <a:ea typeface="Arial"/>
                <a:cs typeface="Arial"/>
                <a:sym typeface="Arial"/>
              </a:rPr>
              <a:t> through direct interaction and feedback.</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Wholesale expansion should follow break-even to </a:t>
            </a:r>
            <a:r>
              <a:rPr b="1" lang="en" sz="1200">
                <a:latin typeface="Arial"/>
                <a:ea typeface="Arial"/>
                <a:cs typeface="Arial"/>
                <a:sym typeface="Arial"/>
              </a:rPr>
              <a:t>diversify revenue streams</a:t>
            </a:r>
            <a:r>
              <a:rPr lang="en" sz="1200">
                <a:latin typeface="Arial"/>
                <a:ea typeface="Arial"/>
                <a:cs typeface="Arial"/>
                <a:sym typeface="Arial"/>
              </a:rPr>
              <a:t> and l</a:t>
            </a:r>
            <a:r>
              <a:rPr b="1" lang="en" sz="1200">
                <a:latin typeface="Arial"/>
                <a:ea typeface="Arial"/>
                <a:cs typeface="Arial"/>
                <a:sym typeface="Arial"/>
              </a:rPr>
              <a:t>everage</a:t>
            </a:r>
            <a:r>
              <a:rPr b="1" lang="en" sz="1200">
                <a:latin typeface="Arial"/>
                <a:ea typeface="Arial"/>
                <a:cs typeface="Arial"/>
                <a:sym typeface="Arial"/>
              </a:rPr>
              <a:t> </a:t>
            </a:r>
            <a:r>
              <a:rPr b="1" lang="en" sz="1200">
                <a:latin typeface="Arial"/>
                <a:ea typeface="Arial"/>
                <a:cs typeface="Arial"/>
                <a:sym typeface="Arial"/>
              </a:rPr>
              <a:t>economies of scale.</a:t>
            </a:r>
            <a:endParaRPr b="1" sz="1200">
              <a:latin typeface="Arial"/>
              <a:ea typeface="Arial"/>
              <a:cs typeface="Arial"/>
              <a:sym typeface="Arial"/>
            </a:endParaRPr>
          </a:p>
        </p:txBody>
      </p:sp>
      <p:sp>
        <p:nvSpPr>
          <p:cNvPr id="733" name="Google Shape;733;p63"/>
          <p:cNvSpPr txBox="1"/>
          <p:nvPr>
            <p:ph idx="13" type="subTitle"/>
          </p:nvPr>
        </p:nvSpPr>
        <p:spPr>
          <a:xfrm>
            <a:off x="7284675" y="1761325"/>
            <a:ext cx="1859400" cy="435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Recommendation</a:t>
            </a:r>
            <a:endParaRPr/>
          </a:p>
        </p:txBody>
      </p:sp>
      <p:sp>
        <p:nvSpPr>
          <p:cNvPr id="734" name="Google Shape;734;p63"/>
          <p:cNvSpPr txBox="1"/>
          <p:nvPr>
            <p:ph idx="14" type="body"/>
          </p:nvPr>
        </p:nvSpPr>
        <p:spPr>
          <a:xfrm>
            <a:off x="6299100" y="2501971"/>
            <a:ext cx="2581800" cy="2372100"/>
          </a:xfrm>
          <a:prstGeom prst="rect">
            <a:avLst/>
          </a:prstGeom>
        </p:spPr>
        <p:txBody>
          <a:bodyPr anchorCtr="0" anchor="t" bIns="91425" lIns="0"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Prioritize </a:t>
            </a:r>
            <a:r>
              <a:rPr b="1" lang="en" sz="1100">
                <a:solidFill>
                  <a:srgbClr val="000000"/>
                </a:solidFill>
                <a:latin typeface="Arial"/>
                <a:ea typeface="Arial"/>
                <a:cs typeface="Arial"/>
                <a:sym typeface="Arial"/>
              </a:rPr>
              <a:t>retail channels</a:t>
            </a:r>
            <a:r>
              <a:rPr lang="en" sz="1100">
                <a:solidFill>
                  <a:srgbClr val="000000"/>
                </a:solidFill>
                <a:latin typeface="Arial"/>
                <a:ea typeface="Arial"/>
                <a:cs typeface="Arial"/>
                <a:sym typeface="Arial"/>
              </a:rPr>
              <a:t> during the initial operational phase to stabilize cash flows and achieve profitability faster.</a:t>
            </a:r>
            <a:endParaRPr/>
          </a:p>
        </p:txBody>
      </p:sp>
      <p:pic>
        <p:nvPicPr>
          <p:cNvPr id="735" name="Google Shape;735;p63"/>
          <p:cNvPicPr preferRelativeResize="0"/>
          <p:nvPr/>
        </p:nvPicPr>
        <p:blipFill>
          <a:blip r:embed="rId6">
            <a:alphaModFix/>
          </a:blip>
          <a:stretch>
            <a:fillRect/>
          </a:stretch>
        </p:blipFill>
        <p:spPr>
          <a:xfrm>
            <a:off x="8591525" y="0"/>
            <a:ext cx="552475" cy="2167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descr="Checklist icon." id="740" name="Google Shape;740;p64"/>
          <p:cNvPicPr preferRelativeResize="0"/>
          <p:nvPr>
            <p:ph idx="14" type="pic"/>
          </p:nvPr>
        </p:nvPicPr>
        <p:blipFill>
          <a:blip r:embed="rId3">
            <a:alphaModFix/>
          </a:blip>
          <a:stretch>
            <a:fillRect/>
          </a:stretch>
        </p:blipFill>
        <p:spPr>
          <a:xfrm>
            <a:off x="0" y="1253100"/>
            <a:ext cx="994200" cy="994200"/>
          </a:xfrm>
          <a:prstGeom prst="rect">
            <a:avLst/>
          </a:prstGeom>
        </p:spPr>
      </p:pic>
      <p:pic>
        <p:nvPicPr>
          <p:cNvPr descr="Plane taking off icon." id="741" name="Google Shape;741;p64"/>
          <p:cNvPicPr preferRelativeResize="0"/>
          <p:nvPr>
            <p:ph idx="15" type="pic"/>
          </p:nvPr>
        </p:nvPicPr>
        <p:blipFill>
          <a:blip r:embed="rId4">
            <a:alphaModFix/>
          </a:blip>
          <a:stretch>
            <a:fillRect/>
          </a:stretch>
        </p:blipFill>
        <p:spPr>
          <a:xfrm>
            <a:off x="2393788" y="1253100"/>
            <a:ext cx="994200" cy="994200"/>
          </a:xfrm>
          <a:prstGeom prst="rect">
            <a:avLst/>
          </a:prstGeom>
        </p:spPr>
      </p:pic>
      <p:pic>
        <p:nvPicPr>
          <p:cNvPr descr="Upward trend arrow icon." id="742" name="Google Shape;742;p64"/>
          <p:cNvPicPr preferRelativeResize="0"/>
          <p:nvPr>
            <p:ph idx="16" type="pic"/>
          </p:nvPr>
        </p:nvPicPr>
        <p:blipFill>
          <a:blip r:embed="rId5">
            <a:alphaModFix/>
          </a:blip>
          <a:stretch>
            <a:fillRect/>
          </a:stretch>
        </p:blipFill>
        <p:spPr>
          <a:xfrm>
            <a:off x="4572000" y="1253100"/>
            <a:ext cx="994200" cy="994200"/>
          </a:xfrm>
          <a:prstGeom prst="rect">
            <a:avLst/>
          </a:prstGeom>
        </p:spPr>
      </p:pic>
      <p:pic>
        <p:nvPicPr>
          <p:cNvPr descr="Abstract icon." id="743" name="Google Shape;743;p64"/>
          <p:cNvPicPr preferRelativeResize="0"/>
          <p:nvPr>
            <p:ph idx="17" type="pic"/>
          </p:nvPr>
        </p:nvPicPr>
        <p:blipFill>
          <a:blip r:embed="rId6">
            <a:alphaModFix/>
          </a:blip>
          <a:stretch>
            <a:fillRect/>
          </a:stretch>
        </p:blipFill>
        <p:spPr>
          <a:xfrm>
            <a:off x="6812600" y="1253100"/>
            <a:ext cx="994200" cy="994200"/>
          </a:xfrm>
          <a:prstGeom prst="rect">
            <a:avLst/>
          </a:prstGeom>
        </p:spPr>
      </p:pic>
      <p:sp>
        <p:nvSpPr>
          <p:cNvPr id="744" name="Google Shape;744;p64"/>
          <p:cNvSpPr txBox="1"/>
          <p:nvPr>
            <p:ph type="title"/>
          </p:nvPr>
        </p:nvSpPr>
        <p:spPr>
          <a:xfrm>
            <a:off x="183852" y="61225"/>
            <a:ext cx="8953800" cy="9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Optimization Analysis</a:t>
            </a:r>
            <a:endParaRPr/>
          </a:p>
          <a:p>
            <a:pPr indent="0" lvl="0" marL="0" rtl="0" algn="ctr">
              <a:spcBef>
                <a:spcPts val="0"/>
              </a:spcBef>
              <a:spcAft>
                <a:spcPts val="0"/>
              </a:spcAft>
              <a:buNone/>
            </a:pPr>
            <a:r>
              <a:rPr lang="en" sz="3000">
                <a:solidFill>
                  <a:schemeClr val="accent2"/>
                </a:solidFill>
              </a:rPr>
              <a:t>Enhancing Production Efficiency</a:t>
            </a:r>
            <a:endParaRPr sz="3000">
              <a:solidFill>
                <a:schemeClr val="accent2"/>
              </a:solidFill>
            </a:endParaRPr>
          </a:p>
        </p:txBody>
      </p:sp>
      <p:sp>
        <p:nvSpPr>
          <p:cNvPr id="745" name="Google Shape;745;p64"/>
          <p:cNvSpPr txBox="1"/>
          <p:nvPr>
            <p:ph idx="3" type="subTitle"/>
          </p:nvPr>
        </p:nvSpPr>
        <p:spPr>
          <a:xfrm>
            <a:off x="994200" y="1761300"/>
            <a:ext cx="1293000" cy="435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Key Metrics</a:t>
            </a:r>
            <a:endParaRPr/>
          </a:p>
        </p:txBody>
      </p:sp>
      <p:sp>
        <p:nvSpPr>
          <p:cNvPr id="746" name="Google Shape;746;p64"/>
          <p:cNvSpPr txBox="1"/>
          <p:nvPr>
            <p:ph idx="4" type="body"/>
          </p:nvPr>
        </p:nvSpPr>
        <p:spPr>
          <a:xfrm>
            <a:off x="0" y="2654300"/>
            <a:ext cx="2222400" cy="18543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Annual Production Capacity: </a:t>
            </a:r>
            <a:r>
              <a:rPr lang="en" sz="1100">
                <a:solidFill>
                  <a:srgbClr val="000000"/>
                </a:solidFill>
                <a:latin typeface="Arial"/>
                <a:ea typeface="Arial"/>
                <a:cs typeface="Arial"/>
                <a:sym typeface="Arial"/>
              </a:rPr>
              <a:t>476,160 units.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Demand Projections for FY1:</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Retail: 387,401 units.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Wholesale: 1,373,512 units.</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000"/>
          </a:p>
        </p:txBody>
      </p:sp>
      <p:sp>
        <p:nvSpPr>
          <p:cNvPr id="747" name="Google Shape;747;p64"/>
          <p:cNvSpPr txBox="1"/>
          <p:nvPr>
            <p:ph idx="5" type="subTitle"/>
          </p:nvPr>
        </p:nvSpPr>
        <p:spPr>
          <a:xfrm>
            <a:off x="3494575" y="1621275"/>
            <a:ext cx="1293000" cy="435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500"/>
              <a:t>Analysis and Allocation</a:t>
            </a:r>
            <a:endParaRPr sz="1500"/>
          </a:p>
        </p:txBody>
      </p:sp>
      <p:sp>
        <p:nvSpPr>
          <p:cNvPr id="748" name="Google Shape;748;p64"/>
          <p:cNvSpPr txBox="1"/>
          <p:nvPr>
            <p:ph idx="6" type="body"/>
          </p:nvPr>
        </p:nvSpPr>
        <p:spPr>
          <a:xfrm>
            <a:off x="2393800" y="2499275"/>
            <a:ext cx="2123700" cy="2374800"/>
          </a:xfrm>
          <a:prstGeom prst="rect">
            <a:avLst/>
          </a:prstGeom>
        </p:spPr>
        <p:txBody>
          <a:bodyPr anchorCtr="0" anchor="t" bIns="91425" lIns="0" spcFirstLastPara="1" rIns="91425" wrap="square" tIns="91425">
            <a:noAutofit/>
          </a:bodyPr>
          <a:lstStyle/>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Retail demand is prioritized due to its higher contribution margin (</a:t>
            </a:r>
            <a:r>
              <a:rPr b="1" lang="en" sz="1100">
                <a:solidFill>
                  <a:srgbClr val="000000"/>
                </a:solidFill>
                <a:latin typeface="Arial"/>
                <a:ea typeface="Arial"/>
                <a:cs typeface="Arial"/>
                <a:sym typeface="Arial"/>
              </a:rPr>
              <a:t>$7.40/unit</a:t>
            </a:r>
            <a:r>
              <a:rPr lang="en" sz="1100">
                <a:solidFill>
                  <a:srgbClr val="000000"/>
                </a:solidFill>
                <a:latin typeface="Arial"/>
                <a:ea typeface="Arial"/>
                <a:cs typeface="Arial"/>
                <a:sym typeface="Arial"/>
              </a:rPr>
              <a:t>) compared to wholesale (</a:t>
            </a:r>
            <a:r>
              <a:rPr b="1" lang="en" sz="1100">
                <a:solidFill>
                  <a:srgbClr val="000000"/>
                </a:solidFill>
                <a:latin typeface="Arial"/>
                <a:ea typeface="Arial"/>
                <a:cs typeface="Arial"/>
                <a:sym typeface="Arial"/>
              </a:rPr>
              <a:t>$4.40/unit</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Remaining capacity (</a:t>
            </a:r>
            <a:r>
              <a:rPr b="1" lang="en" sz="1100">
                <a:solidFill>
                  <a:srgbClr val="000000"/>
                </a:solidFill>
                <a:latin typeface="Arial"/>
                <a:ea typeface="Arial"/>
                <a:cs typeface="Arial"/>
                <a:sym typeface="Arial"/>
              </a:rPr>
              <a:t>88,759 units</a:t>
            </a:r>
            <a:r>
              <a:rPr lang="en" sz="1100">
                <a:solidFill>
                  <a:srgbClr val="000000"/>
                </a:solidFill>
                <a:latin typeface="Arial"/>
                <a:ea typeface="Arial"/>
                <a:cs typeface="Arial"/>
                <a:sym typeface="Arial"/>
              </a:rPr>
              <a:t>) is allocated to wholesale to optimize profit potential.</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Projected FY1 Profit:</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$3.29 million.</a:t>
            </a:r>
            <a:endParaRPr b="1" sz="1100">
              <a:solidFill>
                <a:srgbClr val="000000"/>
              </a:solidFill>
              <a:latin typeface="Arial"/>
              <a:ea typeface="Arial"/>
              <a:cs typeface="Arial"/>
              <a:sym typeface="Arial"/>
            </a:endParaRPr>
          </a:p>
          <a:p>
            <a:pPr indent="0" lvl="0" marL="0" rtl="0" algn="l">
              <a:spcBef>
                <a:spcPts val="1200"/>
              </a:spcBef>
              <a:spcAft>
                <a:spcPts val="0"/>
              </a:spcAft>
              <a:buNone/>
            </a:pPr>
            <a:r>
              <a:t/>
            </a:r>
            <a:endParaRPr sz="1000"/>
          </a:p>
        </p:txBody>
      </p:sp>
      <p:sp>
        <p:nvSpPr>
          <p:cNvPr id="749" name="Google Shape;749;p64"/>
          <p:cNvSpPr txBox="1"/>
          <p:nvPr>
            <p:ph idx="7" type="subTitle"/>
          </p:nvPr>
        </p:nvSpPr>
        <p:spPr>
          <a:xfrm>
            <a:off x="5378933" y="1697800"/>
            <a:ext cx="1827300" cy="435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500"/>
              <a:t>Strategic Insights</a:t>
            </a:r>
            <a:endParaRPr sz="1500"/>
          </a:p>
        </p:txBody>
      </p:sp>
      <p:sp>
        <p:nvSpPr>
          <p:cNvPr id="750" name="Google Shape;750;p64"/>
          <p:cNvSpPr txBox="1"/>
          <p:nvPr>
            <p:ph idx="8" type="body"/>
          </p:nvPr>
        </p:nvSpPr>
        <p:spPr>
          <a:xfrm>
            <a:off x="4688900" y="2617925"/>
            <a:ext cx="2123700" cy="21375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100">
                <a:latin typeface="Arial"/>
                <a:ea typeface="Arial"/>
                <a:cs typeface="Arial"/>
                <a:sym typeface="Arial"/>
              </a:rPr>
              <a:t>Prioritize fulfilling retail demand to </a:t>
            </a:r>
            <a:r>
              <a:rPr b="1" lang="en" sz="1100">
                <a:latin typeface="Arial"/>
                <a:ea typeface="Arial"/>
                <a:cs typeface="Arial"/>
                <a:sym typeface="Arial"/>
              </a:rPr>
              <a:t>maximize profit margins</a:t>
            </a:r>
            <a:r>
              <a:rPr lang="en" sz="1100">
                <a:latin typeface="Arial"/>
                <a:ea typeface="Arial"/>
                <a:cs typeface="Arial"/>
                <a:sym typeface="Arial"/>
              </a:rPr>
              <a:t> and f</a:t>
            </a:r>
            <a:r>
              <a:rPr b="1" lang="en" sz="1100">
                <a:latin typeface="Arial"/>
                <a:ea typeface="Arial"/>
                <a:cs typeface="Arial"/>
                <a:sym typeface="Arial"/>
              </a:rPr>
              <a:t>oster customer loyalty.</a:t>
            </a:r>
            <a:endParaRPr b="1"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 sz="1100">
                <a:latin typeface="Arial"/>
                <a:ea typeface="Arial"/>
                <a:cs typeface="Arial"/>
                <a:sym typeface="Arial"/>
              </a:rPr>
              <a:t>Use surplus capacity for wholesale output to </a:t>
            </a:r>
            <a:r>
              <a:rPr b="1" lang="en" sz="1100">
                <a:latin typeface="Arial"/>
                <a:ea typeface="Arial"/>
                <a:cs typeface="Arial"/>
                <a:sym typeface="Arial"/>
              </a:rPr>
              <a:t>diversify revenue streams and maintain operational flexibility</a:t>
            </a:r>
            <a:r>
              <a:rPr lang="en" sz="1100">
                <a:latin typeface="Arial"/>
                <a:ea typeface="Arial"/>
                <a:cs typeface="Arial"/>
                <a:sym typeface="Arial"/>
              </a:rPr>
              <a:t>.</a:t>
            </a:r>
            <a:endParaRPr sz="1100">
              <a:latin typeface="Arial"/>
              <a:ea typeface="Arial"/>
              <a:cs typeface="Arial"/>
              <a:sym typeface="Arial"/>
            </a:endParaRPr>
          </a:p>
        </p:txBody>
      </p:sp>
      <p:sp>
        <p:nvSpPr>
          <p:cNvPr id="751" name="Google Shape;751;p64"/>
          <p:cNvSpPr txBox="1"/>
          <p:nvPr>
            <p:ph idx="9" type="subTitle"/>
          </p:nvPr>
        </p:nvSpPr>
        <p:spPr>
          <a:xfrm>
            <a:off x="7650730" y="1812300"/>
            <a:ext cx="1827300" cy="435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500"/>
              <a:t>Recommendations</a:t>
            </a:r>
            <a:endParaRPr sz="1500"/>
          </a:p>
        </p:txBody>
      </p:sp>
      <p:sp>
        <p:nvSpPr>
          <p:cNvPr id="752" name="Google Shape;752;p64"/>
          <p:cNvSpPr txBox="1"/>
          <p:nvPr>
            <p:ph idx="13" type="body"/>
          </p:nvPr>
        </p:nvSpPr>
        <p:spPr>
          <a:xfrm>
            <a:off x="7072905" y="2435785"/>
            <a:ext cx="1827300" cy="1582200"/>
          </a:xfrm>
          <a:prstGeom prst="rect">
            <a:avLst/>
          </a:prstGeom>
        </p:spPr>
        <p:txBody>
          <a:bodyPr anchorCtr="0" anchor="t" bIns="91425" lIns="0" spcFirstLastPara="1" rIns="91425" wrap="square" tIns="91425">
            <a:noAutofit/>
          </a:bodyPr>
          <a:lstStyle/>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Employ </a:t>
            </a:r>
            <a:r>
              <a:rPr b="1" lang="en" sz="1100">
                <a:solidFill>
                  <a:srgbClr val="000000"/>
                </a:solidFill>
                <a:latin typeface="Arial"/>
                <a:ea typeface="Arial"/>
                <a:cs typeface="Arial"/>
                <a:sym typeface="Arial"/>
              </a:rPr>
              <a:t>dynamic production scheduling</a:t>
            </a:r>
            <a:r>
              <a:rPr lang="en" sz="1100">
                <a:solidFill>
                  <a:srgbClr val="000000"/>
                </a:solidFill>
                <a:latin typeface="Arial"/>
                <a:ea typeface="Arial"/>
                <a:cs typeface="Arial"/>
                <a:sym typeface="Arial"/>
              </a:rPr>
              <a:t> to respond to demand fluctuations effectively.</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Continuously monitor market trends to o</a:t>
            </a:r>
            <a:r>
              <a:rPr b="1" lang="en" sz="1100">
                <a:solidFill>
                  <a:srgbClr val="000000"/>
                </a:solidFill>
                <a:latin typeface="Arial"/>
                <a:ea typeface="Arial"/>
                <a:cs typeface="Arial"/>
                <a:sym typeface="Arial"/>
              </a:rPr>
              <a:t>ptimize resource allocation and minimize waste.</a:t>
            </a:r>
            <a:endParaRPr b="1" sz="1100">
              <a:solidFill>
                <a:srgbClr val="000000"/>
              </a:solidFill>
              <a:latin typeface="Arial"/>
              <a:ea typeface="Arial"/>
              <a:cs typeface="Arial"/>
              <a:sym typeface="Arial"/>
            </a:endParaRPr>
          </a:p>
          <a:p>
            <a:pPr indent="0" lvl="0" marL="0" rtl="0" algn="l">
              <a:spcBef>
                <a:spcPts val="120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pic>
        <p:nvPicPr>
          <p:cNvPr id="753" name="Google Shape;753;p64"/>
          <p:cNvPicPr preferRelativeResize="0"/>
          <p:nvPr/>
        </p:nvPicPr>
        <p:blipFill>
          <a:blip r:embed="rId7">
            <a:alphaModFix/>
          </a:blip>
          <a:stretch>
            <a:fillRect/>
          </a:stretch>
        </p:blipFill>
        <p:spPr>
          <a:xfrm>
            <a:off x="8591525" y="0"/>
            <a:ext cx="552475" cy="2167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descr="checklist icon." id="758" name="Google Shape;758;p65"/>
          <p:cNvPicPr preferRelativeResize="0"/>
          <p:nvPr>
            <p:ph idx="5" type="pic"/>
          </p:nvPr>
        </p:nvPicPr>
        <p:blipFill>
          <a:blip r:embed="rId3">
            <a:alphaModFix/>
          </a:blip>
          <a:stretch>
            <a:fillRect/>
          </a:stretch>
        </p:blipFill>
        <p:spPr>
          <a:xfrm>
            <a:off x="0" y="1240075"/>
            <a:ext cx="994200" cy="994200"/>
          </a:xfrm>
          <a:prstGeom prst="rect">
            <a:avLst/>
          </a:prstGeom>
        </p:spPr>
      </p:pic>
      <p:pic>
        <p:nvPicPr>
          <p:cNvPr descr="Abstract icon." id="759" name="Google Shape;759;p65"/>
          <p:cNvPicPr preferRelativeResize="0"/>
          <p:nvPr>
            <p:ph idx="8" type="pic"/>
          </p:nvPr>
        </p:nvPicPr>
        <p:blipFill>
          <a:blip r:embed="rId4">
            <a:alphaModFix/>
          </a:blip>
          <a:stretch>
            <a:fillRect/>
          </a:stretch>
        </p:blipFill>
        <p:spPr>
          <a:xfrm>
            <a:off x="5494704" y="1240063"/>
            <a:ext cx="994200" cy="994200"/>
          </a:xfrm>
          <a:prstGeom prst="rect">
            <a:avLst/>
          </a:prstGeom>
        </p:spPr>
      </p:pic>
      <p:sp>
        <p:nvSpPr>
          <p:cNvPr id="760" name="Google Shape;760;p65"/>
          <p:cNvSpPr txBox="1"/>
          <p:nvPr>
            <p:ph type="title"/>
          </p:nvPr>
        </p:nvSpPr>
        <p:spPr>
          <a:xfrm>
            <a:off x="95102" y="61225"/>
            <a:ext cx="8953800" cy="9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 Assessment</a:t>
            </a:r>
            <a:endParaRPr/>
          </a:p>
        </p:txBody>
      </p:sp>
      <p:sp>
        <p:nvSpPr>
          <p:cNvPr id="761" name="Google Shape;761;p65"/>
          <p:cNvSpPr txBox="1"/>
          <p:nvPr>
            <p:ph idx="3" type="subTitle"/>
          </p:nvPr>
        </p:nvSpPr>
        <p:spPr>
          <a:xfrm>
            <a:off x="77300" y="2097375"/>
            <a:ext cx="1683000" cy="435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500"/>
              <a:t>Key Risks Identified</a:t>
            </a:r>
            <a:endParaRPr sz="1500"/>
          </a:p>
        </p:txBody>
      </p:sp>
      <p:sp>
        <p:nvSpPr>
          <p:cNvPr id="762" name="Google Shape;762;p65"/>
          <p:cNvSpPr txBox="1"/>
          <p:nvPr>
            <p:ph idx="4" type="body"/>
          </p:nvPr>
        </p:nvSpPr>
        <p:spPr>
          <a:xfrm>
            <a:off x="77300" y="2456175"/>
            <a:ext cx="1683000" cy="2611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Market Demand Fluctuations:</a:t>
            </a:r>
            <a:r>
              <a:rPr lang="en" sz="1100">
                <a:solidFill>
                  <a:srgbClr val="000000"/>
                </a:solidFill>
                <a:latin typeface="Arial"/>
                <a:ea typeface="Arial"/>
                <a:cs typeface="Arial"/>
                <a:sym typeface="Arial"/>
              </a:rPr>
              <a:t> Seasonal nature of craft beer consumption and economic downturns.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Cost Variability:</a:t>
            </a:r>
            <a:r>
              <a:rPr lang="en" sz="1100">
                <a:solidFill>
                  <a:srgbClr val="000000"/>
                </a:solidFill>
                <a:latin typeface="Arial"/>
                <a:ea typeface="Arial"/>
                <a:cs typeface="Arial"/>
                <a:sym typeface="Arial"/>
              </a:rPr>
              <a:t> Unpredictable raw material and labor costs.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Regulatory Compliance:</a:t>
            </a:r>
            <a:r>
              <a:rPr lang="en" sz="1100">
                <a:solidFill>
                  <a:srgbClr val="000000"/>
                </a:solidFill>
                <a:latin typeface="Arial"/>
                <a:ea typeface="Arial"/>
                <a:cs typeface="Arial"/>
                <a:sym typeface="Arial"/>
              </a:rPr>
              <a:t> Licensing, tax obligations, and potential regulatory changes.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63" name="Google Shape;763;p65"/>
          <p:cNvSpPr txBox="1"/>
          <p:nvPr>
            <p:ph idx="13" type="subTitle"/>
          </p:nvPr>
        </p:nvSpPr>
        <p:spPr>
          <a:xfrm>
            <a:off x="2987300" y="1733863"/>
            <a:ext cx="2163900" cy="435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700"/>
              <a:t>Mitigation Strategies</a:t>
            </a:r>
            <a:endParaRPr sz="1700"/>
          </a:p>
        </p:txBody>
      </p:sp>
      <p:sp>
        <p:nvSpPr>
          <p:cNvPr id="764" name="Google Shape;764;p65"/>
          <p:cNvSpPr txBox="1"/>
          <p:nvPr>
            <p:ph idx="14" type="body"/>
          </p:nvPr>
        </p:nvSpPr>
        <p:spPr>
          <a:xfrm>
            <a:off x="2001200" y="2456175"/>
            <a:ext cx="1584000" cy="2611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Diversify Sales Channels:</a:t>
            </a:r>
            <a:r>
              <a:rPr lang="en" sz="1100">
                <a:solidFill>
                  <a:srgbClr val="000000"/>
                </a:solidFill>
                <a:latin typeface="Arial"/>
                <a:ea typeface="Arial"/>
                <a:cs typeface="Arial"/>
                <a:sym typeface="Arial"/>
              </a:rPr>
              <a:t> Expand beyond the Houston market to reduce dependency on local demand.</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Dynamic Pricing &amp; Loyalty Programs:</a:t>
            </a:r>
            <a:r>
              <a:rPr lang="en" sz="1100">
                <a:solidFill>
                  <a:srgbClr val="000000"/>
                </a:solidFill>
                <a:latin typeface="Arial"/>
                <a:ea typeface="Arial"/>
                <a:cs typeface="Arial"/>
                <a:sym typeface="Arial"/>
              </a:rPr>
              <a:t> Stabilize revenues during market shifts.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65" name="Google Shape;765;p65"/>
          <p:cNvSpPr txBox="1"/>
          <p:nvPr>
            <p:ph idx="16" type="body"/>
          </p:nvPr>
        </p:nvSpPr>
        <p:spPr>
          <a:xfrm>
            <a:off x="3730500" y="2456175"/>
            <a:ext cx="1683000" cy="24078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Long-Term Supplier Contracts:</a:t>
            </a:r>
            <a:r>
              <a:rPr lang="en" sz="1100">
                <a:solidFill>
                  <a:srgbClr val="000000"/>
                </a:solidFill>
                <a:latin typeface="Arial"/>
                <a:ea typeface="Arial"/>
                <a:cs typeface="Arial"/>
                <a:sym typeface="Arial"/>
              </a:rPr>
              <a:t> Mitigate raw material cost fluctuations.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Emergency Reserve Fund:</a:t>
            </a:r>
            <a:r>
              <a:rPr lang="en" sz="1100">
                <a:solidFill>
                  <a:srgbClr val="000000"/>
                </a:solidFill>
                <a:latin typeface="Arial"/>
                <a:ea typeface="Arial"/>
                <a:cs typeface="Arial"/>
                <a:sym typeface="Arial"/>
              </a:rPr>
              <a:t> Protect financial stability during supply chain disruptions or regulatory changes.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66" name="Google Shape;766;p65"/>
          <p:cNvSpPr txBox="1"/>
          <p:nvPr>
            <p:ph idx="18" type="body"/>
          </p:nvPr>
        </p:nvSpPr>
        <p:spPr>
          <a:xfrm>
            <a:off x="5782800" y="2368325"/>
            <a:ext cx="3266100" cy="1784700"/>
          </a:xfrm>
          <a:prstGeom prst="rect">
            <a:avLst/>
          </a:prstGeom>
        </p:spPr>
        <p:txBody>
          <a:bodyPr anchorCtr="0" anchor="t" bIns="91425" lIns="0" spcFirstLastPara="1" rIns="91425" wrap="square" tIns="91425">
            <a:noAutofit/>
          </a:bodyPr>
          <a:lstStyle/>
          <a:p>
            <a:pPr indent="0" lvl="0" marL="0" rtl="0" algn="l">
              <a:lnSpc>
                <a:spcPct val="115000"/>
              </a:lnSpc>
              <a:spcBef>
                <a:spcPts val="1200"/>
              </a:spcBef>
              <a:spcAft>
                <a:spcPts val="0"/>
              </a:spcAft>
              <a:buNone/>
            </a:pPr>
            <a:r>
              <a:rPr lang="en" sz="1200">
                <a:latin typeface="Arial"/>
                <a:ea typeface="Arial"/>
                <a:cs typeface="Arial"/>
                <a:sym typeface="Arial"/>
              </a:rPr>
              <a:t>Strengthened financial resilience.</a:t>
            </a:r>
            <a:endParaRPr sz="1200">
              <a:latin typeface="Arial"/>
              <a:ea typeface="Arial"/>
              <a:cs typeface="Arial"/>
              <a:sym typeface="Arial"/>
            </a:endParaRPr>
          </a:p>
          <a:p>
            <a:pPr indent="0" lvl="0" marL="0" rtl="0" algn="l">
              <a:lnSpc>
                <a:spcPct val="115000"/>
              </a:lnSpc>
              <a:spcBef>
                <a:spcPts val="1200"/>
              </a:spcBef>
              <a:spcAft>
                <a:spcPts val="0"/>
              </a:spcAft>
              <a:buNone/>
            </a:pPr>
            <a:r>
              <a:rPr lang="en" sz="1200">
                <a:latin typeface="Arial"/>
                <a:ea typeface="Arial"/>
                <a:cs typeface="Arial"/>
                <a:sym typeface="Arial"/>
              </a:rPr>
              <a:t>Enhanced operational continuity.</a:t>
            </a:r>
            <a:endParaRPr sz="1200">
              <a:latin typeface="Arial"/>
              <a:ea typeface="Arial"/>
              <a:cs typeface="Arial"/>
              <a:sym typeface="Arial"/>
            </a:endParaRPr>
          </a:p>
          <a:p>
            <a:pPr indent="0" lvl="0" marL="0" rtl="0" algn="l">
              <a:lnSpc>
                <a:spcPct val="115000"/>
              </a:lnSpc>
              <a:spcBef>
                <a:spcPts val="1200"/>
              </a:spcBef>
              <a:spcAft>
                <a:spcPts val="1200"/>
              </a:spcAft>
              <a:buNone/>
            </a:pPr>
            <a:r>
              <a:rPr lang="en" sz="1200">
                <a:latin typeface="Arial"/>
                <a:ea typeface="Arial"/>
                <a:cs typeface="Arial"/>
                <a:sym typeface="Arial"/>
              </a:rPr>
              <a:t>Increased capacity to adapt to market changes and seize new opportunities.</a:t>
            </a:r>
            <a:endParaRPr sz="1200">
              <a:latin typeface="Arial"/>
              <a:ea typeface="Arial"/>
              <a:cs typeface="Arial"/>
              <a:sym typeface="Arial"/>
            </a:endParaRPr>
          </a:p>
        </p:txBody>
      </p:sp>
      <p:pic>
        <p:nvPicPr>
          <p:cNvPr descr="Lightbulb icon." id="767" name="Google Shape;767;p65"/>
          <p:cNvPicPr preferRelativeResize="0"/>
          <p:nvPr>
            <p:ph idx="9" type="pic"/>
          </p:nvPr>
        </p:nvPicPr>
        <p:blipFill rotWithShape="1">
          <a:blip r:embed="rId5">
            <a:alphaModFix/>
          </a:blip>
          <a:srcRect b="79" l="0" r="0" t="89"/>
          <a:stretch/>
        </p:blipFill>
        <p:spPr>
          <a:xfrm>
            <a:off x="1840038" y="1240077"/>
            <a:ext cx="1067528" cy="1067550"/>
          </a:xfrm>
          <a:prstGeom prst="rect">
            <a:avLst/>
          </a:prstGeom>
        </p:spPr>
      </p:pic>
      <p:sp>
        <p:nvSpPr>
          <p:cNvPr id="768" name="Google Shape;768;p65"/>
          <p:cNvSpPr txBox="1"/>
          <p:nvPr>
            <p:ph idx="19" type="subTitle"/>
          </p:nvPr>
        </p:nvSpPr>
        <p:spPr>
          <a:xfrm>
            <a:off x="6488900" y="1723400"/>
            <a:ext cx="2044800" cy="4350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Strategic  Benefits</a:t>
            </a:r>
            <a:endParaRPr/>
          </a:p>
        </p:txBody>
      </p:sp>
      <p:pic>
        <p:nvPicPr>
          <p:cNvPr id="769" name="Google Shape;769;p65"/>
          <p:cNvPicPr preferRelativeResize="0"/>
          <p:nvPr/>
        </p:nvPicPr>
        <p:blipFill>
          <a:blip r:embed="rId6">
            <a:alphaModFix/>
          </a:blip>
          <a:stretch>
            <a:fillRect/>
          </a:stretch>
        </p:blipFill>
        <p:spPr>
          <a:xfrm>
            <a:off x="8591525" y="0"/>
            <a:ext cx="552475" cy="2167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descr="Directly above view of medical bottles." id="774" name="Google Shape;774;p66"/>
          <p:cNvPicPr preferRelativeResize="0"/>
          <p:nvPr>
            <p:ph idx="3" type="pic"/>
          </p:nvPr>
        </p:nvPicPr>
        <p:blipFill rotWithShape="1">
          <a:blip r:embed="rId3">
            <a:alphaModFix/>
          </a:blip>
          <a:srcRect b="22328" l="0" r="0" t="22322"/>
          <a:stretch/>
        </p:blipFill>
        <p:spPr>
          <a:xfrm>
            <a:off x="1282200" y="1419575"/>
            <a:ext cx="2234701" cy="824399"/>
          </a:xfrm>
          <a:prstGeom prst="rect">
            <a:avLst/>
          </a:prstGeom>
        </p:spPr>
      </p:pic>
      <p:pic>
        <p:nvPicPr>
          <p:cNvPr descr="Directly above shot of nurses walking." id="775" name="Google Shape;775;p66"/>
          <p:cNvPicPr preferRelativeResize="0"/>
          <p:nvPr>
            <p:ph idx="2" type="pic"/>
          </p:nvPr>
        </p:nvPicPr>
        <p:blipFill rotWithShape="1">
          <a:blip r:embed="rId4">
            <a:alphaModFix/>
          </a:blip>
          <a:srcRect b="22328" l="0" r="0" t="22322"/>
          <a:stretch/>
        </p:blipFill>
        <p:spPr>
          <a:xfrm>
            <a:off x="5751600" y="1419575"/>
            <a:ext cx="2234701" cy="824399"/>
          </a:xfrm>
          <a:prstGeom prst="rect">
            <a:avLst/>
          </a:prstGeom>
        </p:spPr>
      </p:pic>
      <p:sp>
        <p:nvSpPr>
          <p:cNvPr id="776" name="Google Shape;776;p66"/>
          <p:cNvSpPr txBox="1"/>
          <p:nvPr>
            <p:ph type="title"/>
          </p:nvPr>
        </p:nvSpPr>
        <p:spPr>
          <a:xfrm>
            <a:off x="157352" y="53550"/>
            <a:ext cx="8953800" cy="90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300"/>
              <a:t>Key Lessons &amp; Improvements</a:t>
            </a:r>
            <a:endParaRPr sz="5500"/>
          </a:p>
        </p:txBody>
      </p:sp>
      <p:sp>
        <p:nvSpPr>
          <p:cNvPr id="777" name="Google Shape;777;p66"/>
          <p:cNvSpPr txBox="1"/>
          <p:nvPr>
            <p:ph idx="6" type="subTitle"/>
          </p:nvPr>
        </p:nvSpPr>
        <p:spPr>
          <a:xfrm>
            <a:off x="1386900" y="973713"/>
            <a:ext cx="2025300" cy="43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Arial"/>
                <a:ea typeface="Arial"/>
                <a:cs typeface="Arial"/>
                <a:sym typeface="Arial"/>
              </a:rPr>
              <a:t>Lessons from Project 1</a:t>
            </a:r>
            <a:r>
              <a:rPr b="0" lang="en" sz="1200">
                <a:solidFill>
                  <a:srgbClr val="0E0E0E"/>
                </a:solidFill>
                <a:latin typeface="Arial"/>
                <a:ea typeface="Arial"/>
                <a:cs typeface="Arial"/>
                <a:sym typeface="Arial"/>
              </a:rPr>
              <a:t>:</a:t>
            </a:r>
            <a:endParaRPr sz="1200"/>
          </a:p>
        </p:txBody>
      </p:sp>
      <p:sp>
        <p:nvSpPr>
          <p:cNvPr id="778" name="Google Shape;778;p66"/>
          <p:cNvSpPr txBox="1"/>
          <p:nvPr>
            <p:ph idx="13" type="subTitle"/>
          </p:nvPr>
        </p:nvSpPr>
        <p:spPr>
          <a:xfrm>
            <a:off x="5751600" y="1040175"/>
            <a:ext cx="2300100" cy="29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Arial"/>
                <a:ea typeface="Arial"/>
                <a:cs typeface="Arial"/>
                <a:sym typeface="Arial"/>
              </a:rPr>
              <a:t>Improvements in Project 2</a:t>
            </a:r>
            <a:r>
              <a:rPr b="0" lang="en" sz="1200">
                <a:solidFill>
                  <a:srgbClr val="0E0E0E"/>
                </a:solidFill>
                <a:latin typeface="Arial"/>
                <a:ea typeface="Arial"/>
                <a:cs typeface="Arial"/>
                <a:sym typeface="Arial"/>
              </a:rPr>
              <a:t>:</a:t>
            </a:r>
            <a:endParaRPr sz="1200"/>
          </a:p>
        </p:txBody>
      </p:sp>
      <p:sp>
        <p:nvSpPr>
          <p:cNvPr id="779" name="Google Shape;779;p66"/>
          <p:cNvSpPr txBox="1"/>
          <p:nvPr/>
        </p:nvSpPr>
        <p:spPr>
          <a:xfrm>
            <a:off x="1282200" y="2374900"/>
            <a:ext cx="2234700" cy="23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E0E0E"/>
                </a:solidFill>
              </a:rPr>
              <a:t>Strategies </a:t>
            </a:r>
            <a:r>
              <a:rPr b="1" lang="en" sz="1050">
                <a:solidFill>
                  <a:srgbClr val="0E0E0E"/>
                </a:solidFill>
              </a:rPr>
              <a:t>lacked precision and actionable insights</a:t>
            </a:r>
            <a:r>
              <a:rPr lang="en" sz="1050">
                <a:solidFill>
                  <a:srgbClr val="0E0E0E"/>
                </a:solidFill>
              </a:rPr>
              <a:t>.</a:t>
            </a:r>
            <a:endParaRPr sz="1050">
              <a:solidFill>
                <a:srgbClr val="0E0E0E"/>
              </a:solidFill>
            </a:endParaRPr>
          </a:p>
          <a:p>
            <a:pPr indent="0" lvl="0" marL="0" rtl="0" algn="l">
              <a:lnSpc>
                <a:spcPct val="115000"/>
              </a:lnSpc>
              <a:spcBef>
                <a:spcPts val="900"/>
              </a:spcBef>
              <a:spcAft>
                <a:spcPts val="0"/>
              </a:spcAft>
              <a:buNone/>
            </a:pPr>
            <a:r>
              <a:rPr lang="en" sz="1050">
                <a:solidFill>
                  <a:srgbClr val="0E0E0E"/>
                </a:solidFill>
              </a:rPr>
              <a:t>Pricing and production </a:t>
            </a:r>
            <a:r>
              <a:rPr b="1" lang="en" sz="1050">
                <a:solidFill>
                  <a:srgbClr val="0E0E0E"/>
                </a:solidFill>
              </a:rPr>
              <a:t>not tailored to Houston’s demographics</a:t>
            </a:r>
            <a:r>
              <a:rPr lang="en" sz="1050">
                <a:solidFill>
                  <a:srgbClr val="0E0E0E"/>
                </a:solidFill>
              </a:rPr>
              <a:t>.</a:t>
            </a:r>
            <a:endParaRPr sz="1050">
              <a:solidFill>
                <a:srgbClr val="0E0E0E"/>
              </a:solidFill>
            </a:endParaRPr>
          </a:p>
          <a:p>
            <a:pPr indent="0" lvl="0" marL="0" rtl="0" algn="l">
              <a:lnSpc>
                <a:spcPct val="115000"/>
              </a:lnSpc>
              <a:spcBef>
                <a:spcPts val="900"/>
              </a:spcBef>
              <a:spcAft>
                <a:spcPts val="0"/>
              </a:spcAft>
              <a:buNone/>
            </a:pPr>
            <a:r>
              <a:rPr lang="en" sz="1050">
                <a:solidFill>
                  <a:srgbClr val="0E0E0E"/>
                </a:solidFill>
              </a:rPr>
              <a:t>SWOT and PESTEL analysis blended, reducing clarity.</a:t>
            </a:r>
            <a:endParaRPr sz="900">
              <a:solidFill>
                <a:schemeClr val="dk1"/>
              </a:solidFill>
              <a:latin typeface="Familjen Grotesk"/>
              <a:ea typeface="Familjen Grotesk"/>
              <a:cs typeface="Familjen Grotesk"/>
              <a:sym typeface="Familjen Grotesk"/>
            </a:endParaRPr>
          </a:p>
        </p:txBody>
      </p:sp>
      <p:sp>
        <p:nvSpPr>
          <p:cNvPr id="780" name="Google Shape;780;p66"/>
          <p:cNvSpPr txBox="1"/>
          <p:nvPr/>
        </p:nvSpPr>
        <p:spPr>
          <a:xfrm>
            <a:off x="5751600" y="2243975"/>
            <a:ext cx="2234700" cy="208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50">
                <a:solidFill>
                  <a:srgbClr val="0E0E0E"/>
                </a:solidFill>
              </a:rPr>
              <a:t>Marketing Precision</a:t>
            </a:r>
            <a:r>
              <a:rPr lang="en" sz="950">
                <a:solidFill>
                  <a:srgbClr val="0E0E0E"/>
                </a:solidFill>
              </a:rPr>
              <a:t>: Specific focus on Instagram, Facebook, and seasonal promotions.</a:t>
            </a:r>
            <a:endParaRPr sz="950">
              <a:solidFill>
                <a:srgbClr val="0E0E0E"/>
              </a:solidFill>
            </a:endParaRPr>
          </a:p>
          <a:p>
            <a:pPr indent="0" lvl="0" marL="0" rtl="0" algn="l">
              <a:lnSpc>
                <a:spcPct val="115000"/>
              </a:lnSpc>
              <a:spcBef>
                <a:spcPts val="900"/>
              </a:spcBef>
              <a:spcAft>
                <a:spcPts val="0"/>
              </a:spcAft>
              <a:buNone/>
            </a:pPr>
            <a:r>
              <a:rPr b="1" lang="en" sz="950">
                <a:solidFill>
                  <a:srgbClr val="0E0E0E"/>
                </a:solidFill>
              </a:rPr>
              <a:t>Data-Driven Pricing</a:t>
            </a:r>
            <a:r>
              <a:rPr lang="en" sz="950">
                <a:solidFill>
                  <a:srgbClr val="0E0E0E"/>
                </a:solidFill>
              </a:rPr>
              <a:t>: $8 retail and $5 wholesale aligned with $70K median income.</a:t>
            </a:r>
            <a:endParaRPr sz="950">
              <a:solidFill>
                <a:srgbClr val="0E0E0E"/>
              </a:solidFill>
            </a:endParaRPr>
          </a:p>
          <a:p>
            <a:pPr indent="0" lvl="0" marL="0" rtl="0" algn="l">
              <a:lnSpc>
                <a:spcPct val="115000"/>
              </a:lnSpc>
              <a:spcBef>
                <a:spcPts val="900"/>
              </a:spcBef>
              <a:spcAft>
                <a:spcPts val="0"/>
              </a:spcAft>
              <a:buNone/>
            </a:pPr>
            <a:r>
              <a:rPr b="1" lang="en" sz="950">
                <a:solidFill>
                  <a:srgbClr val="0E0E0E"/>
                </a:solidFill>
              </a:rPr>
              <a:t>Operational Alignment</a:t>
            </a:r>
            <a:r>
              <a:rPr lang="en" sz="950">
                <a:solidFill>
                  <a:srgbClr val="0E0E0E"/>
                </a:solidFill>
              </a:rPr>
              <a:t>: Seasonal production matched with peak demand cycles.</a:t>
            </a:r>
            <a:endParaRPr sz="950">
              <a:solidFill>
                <a:srgbClr val="0E0E0E"/>
              </a:solidFill>
            </a:endParaRPr>
          </a:p>
          <a:p>
            <a:pPr indent="0" lvl="0" marL="0" rtl="0" algn="l">
              <a:lnSpc>
                <a:spcPct val="115000"/>
              </a:lnSpc>
              <a:spcBef>
                <a:spcPts val="900"/>
              </a:spcBef>
              <a:spcAft>
                <a:spcPts val="0"/>
              </a:spcAft>
              <a:buNone/>
            </a:pPr>
            <a:r>
              <a:rPr b="1" lang="en" sz="950">
                <a:solidFill>
                  <a:srgbClr val="0E0E0E"/>
                </a:solidFill>
              </a:rPr>
              <a:t>Clear Frameworks</a:t>
            </a:r>
            <a:r>
              <a:rPr lang="en" sz="950">
                <a:solidFill>
                  <a:srgbClr val="0E0E0E"/>
                </a:solidFill>
              </a:rPr>
              <a:t>: Independent SWOT and PESTEL for actionable insights.</a:t>
            </a:r>
            <a:endParaRPr sz="800">
              <a:solidFill>
                <a:schemeClr val="dk1"/>
              </a:solidFill>
              <a:latin typeface="Familjen Grotesk"/>
              <a:ea typeface="Familjen Grotesk"/>
              <a:cs typeface="Familjen Grotesk"/>
              <a:sym typeface="Familjen Grotesk"/>
            </a:endParaRPr>
          </a:p>
        </p:txBody>
      </p:sp>
      <p:pic>
        <p:nvPicPr>
          <p:cNvPr id="781" name="Google Shape;781;p66"/>
          <p:cNvPicPr preferRelativeResize="0"/>
          <p:nvPr/>
        </p:nvPicPr>
        <p:blipFill>
          <a:blip r:embed="rId5">
            <a:alphaModFix/>
          </a:blip>
          <a:stretch>
            <a:fillRect/>
          </a:stretch>
        </p:blipFill>
        <p:spPr>
          <a:xfrm>
            <a:off x="3516900" y="2243975"/>
            <a:ext cx="2234700" cy="2442425"/>
          </a:xfrm>
          <a:prstGeom prst="rect">
            <a:avLst/>
          </a:prstGeom>
          <a:noFill/>
          <a:ln>
            <a:noFill/>
          </a:ln>
        </p:spPr>
      </p:pic>
      <p:pic>
        <p:nvPicPr>
          <p:cNvPr id="782" name="Google Shape;782;p66"/>
          <p:cNvPicPr preferRelativeResize="0"/>
          <p:nvPr/>
        </p:nvPicPr>
        <p:blipFill>
          <a:blip r:embed="rId6">
            <a:alphaModFix/>
          </a:blip>
          <a:stretch>
            <a:fillRect/>
          </a:stretch>
        </p:blipFill>
        <p:spPr>
          <a:xfrm>
            <a:off x="8591525" y="0"/>
            <a:ext cx="552475" cy="2167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6" name="Shape 786"/>
        <p:cNvGrpSpPr/>
        <p:nvPr/>
      </p:nvGrpSpPr>
      <p:grpSpPr>
        <a:xfrm>
          <a:off x="0" y="0"/>
          <a:ext cx="0" cy="0"/>
          <a:chOff x="0" y="0"/>
          <a:chExt cx="0" cy="0"/>
        </a:xfrm>
      </p:grpSpPr>
      <p:sp>
        <p:nvSpPr>
          <p:cNvPr id="787" name="Google Shape;787;p67"/>
          <p:cNvSpPr txBox="1"/>
          <p:nvPr>
            <p:ph type="title"/>
          </p:nvPr>
        </p:nvSpPr>
        <p:spPr>
          <a:xfrm>
            <a:off x="95102" y="53550"/>
            <a:ext cx="8953800" cy="90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400"/>
              <a:t>Results and Business Impact</a:t>
            </a:r>
            <a:endParaRPr sz="5400"/>
          </a:p>
        </p:txBody>
      </p:sp>
      <p:sp>
        <p:nvSpPr>
          <p:cNvPr id="788" name="Google Shape;788;p67"/>
          <p:cNvSpPr txBox="1"/>
          <p:nvPr>
            <p:ph idx="6" type="subTitle"/>
          </p:nvPr>
        </p:nvSpPr>
        <p:spPr>
          <a:xfrm>
            <a:off x="1363375" y="2273875"/>
            <a:ext cx="2025300" cy="58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E0E0E"/>
                </a:solidFill>
                <a:latin typeface="Arial"/>
                <a:ea typeface="Arial"/>
                <a:cs typeface="Arial"/>
                <a:sym typeface="Arial"/>
              </a:rPr>
              <a:t>Quantifiable Benefits</a:t>
            </a:r>
            <a:r>
              <a:rPr b="0" lang="en" sz="1050">
                <a:solidFill>
                  <a:srgbClr val="0E0E0E"/>
                </a:solidFill>
                <a:latin typeface="Arial"/>
                <a:ea typeface="Arial"/>
                <a:cs typeface="Arial"/>
                <a:sym typeface="Arial"/>
              </a:rPr>
              <a:t>:</a:t>
            </a:r>
            <a:endParaRPr/>
          </a:p>
        </p:txBody>
      </p:sp>
      <p:sp>
        <p:nvSpPr>
          <p:cNvPr id="789" name="Google Shape;789;p67"/>
          <p:cNvSpPr txBox="1"/>
          <p:nvPr>
            <p:ph idx="13" type="subTitle"/>
          </p:nvPr>
        </p:nvSpPr>
        <p:spPr>
          <a:xfrm>
            <a:off x="5879825" y="2273875"/>
            <a:ext cx="2025300" cy="58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E0E0E"/>
                </a:solidFill>
                <a:latin typeface="Arial"/>
                <a:ea typeface="Arial"/>
                <a:cs typeface="Arial"/>
                <a:sym typeface="Arial"/>
              </a:rPr>
              <a:t>Lessons Learned</a:t>
            </a:r>
            <a:endParaRPr/>
          </a:p>
        </p:txBody>
      </p:sp>
      <p:sp>
        <p:nvSpPr>
          <p:cNvPr id="790" name="Google Shape;790;p67"/>
          <p:cNvSpPr txBox="1"/>
          <p:nvPr/>
        </p:nvSpPr>
        <p:spPr>
          <a:xfrm>
            <a:off x="1282250" y="2704800"/>
            <a:ext cx="2025300" cy="127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0E0E0E"/>
                </a:solidFill>
              </a:rPr>
              <a:t>Profitability</a:t>
            </a:r>
            <a:r>
              <a:rPr lang="en" sz="1050">
                <a:solidFill>
                  <a:srgbClr val="0E0E0E"/>
                </a:solidFill>
              </a:rPr>
              <a:t>: Achievable by FY2 with 15% ROI by FY3.</a:t>
            </a:r>
            <a:endParaRPr sz="1050">
              <a:solidFill>
                <a:srgbClr val="0E0E0E"/>
              </a:solidFill>
            </a:endParaRPr>
          </a:p>
          <a:p>
            <a:pPr indent="0" lvl="0" marL="0" rtl="0" algn="l">
              <a:lnSpc>
                <a:spcPct val="115000"/>
              </a:lnSpc>
              <a:spcBef>
                <a:spcPts val="900"/>
              </a:spcBef>
              <a:spcAft>
                <a:spcPts val="0"/>
              </a:spcAft>
              <a:buNone/>
            </a:pPr>
            <a:r>
              <a:rPr b="1" lang="en" sz="1050">
                <a:solidFill>
                  <a:srgbClr val="0E0E0E"/>
                </a:solidFill>
              </a:rPr>
              <a:t>Market Competitiveness</a:t>
            </a:r>
            <a:r>
              <a:rPr lang="en" sz="1050">
                <a:solidFill>
                  <a:srgbClr val="0E0E0E"/>
                </a:solidFill>
              </a:rPr>
              <a:t>: Tailored pricing and unique value proposition.</a:t>
            </a:r>
            <a:endParaRPr sz="1050">
              <a:solidFill>
                <a:srgbClr val="0E0E0E"/>
              </a:solidFill>
            </a:endParaRPr>
          </a:p>
          <a:p>
            <a:pPr indent="0" lvl="0" marL="0" rtl="0" algn="l">
              <a:lnSpc>
                <a:spcPct val="115000"/>
              </a:lnSpc>
              <a:spcBef>
                <a:spcPts val="900"/>
              </a:spcBef>
              <a:spcAft>
                <a:spcPts val="0"/>
              </a:spcAft>
              <a:buNone/>
            </a:pPr>
            <a:r>
              <a:rPr b="1" lang="en" sz="1050">
                <a:solidFill>
                  <a:srgbClr val="0E0E0E"/>
                </a:solidFill>
              </a:rPr>
              <a:t>Customer Loyalty</a:t>
            </a:r>
            <a:r>
              <a:rPr lang="en" sz="1050">
                <a:solidFill>
                  <a:srgbClr val="0E0E0E"/>
                </a:solidFill>
              </a:rPr>
              <a:t>: Enhanced through targeted digital engagement and community events.</a:t>
            </a:r>
            <a:endParaRPr sz="900">
              <a:solidFill>
                <a:schemeClr val="dk1"/>
              </a:solidFill>
              <a:latin typeface="Familjen Grotesk"/>
              <a:ea typeface="Familjen Grotesk"/>
              <a:cs typeface="Familjen Grotesk"/>
              <a:sym typeface="Familjen Grotesk"/>
            </a:endParaRPr>
          </a:p>
        </p:txBody>
      </p:sp>
      <p:sp>
        <p:nvSpPr>
          <p:cNvPr id="791" name="Google Shape;791;p67"/>
          <p:cNvSpPr txBox="1"/>
          <p:nvPr/>
        </p:nvSpPr>
        <p:spPr>
          <a:xfrm>
            <a:off x="5751550" y="2704800"/>
            <a:ext cx="2223900" cy="2007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050">
                <a:solidFill>
                  <a:srgbClr val="0E0E0E"/>
                </a:solidFill>
              </a:rPr>
              <a:t>Feedback integration improved </a:t>
            </a:r>
            <a:r>
              <a:rPr b="1" lang="en" sz="1050">
                <a:solidFill>
                  <a:srgbClr val="0E0E0E"/>
                </a:solidFill>
              </a:rPr>
              <a:t>precision and feasibility.</a:t>
            </a:r>
            <a:endParaRPr b="1" sz="1050">
              <a:solidFill>
                <a:srgbClr val="0E0E0E"/>
              </a:solidFill>
            </a:endParaRPr>
          </a:p>
          <a:p>
            <a:pPr indent="0" lvl="0" marL="0" marR="0" rtl="0" algn="l">
              <a:lnSpc>
                <a:spcPct val="115000"/>
              </a:lnSpc>
              <a:spcBef>
                <a:spcPts val="0"/>
              </a:spcBef>
              <a:spcAft>
                <a:spcPts val="0"/>
              </a:spcAft>
              <a:buNone/>
            </a:pPr>
            <a:r>
              <a:t/>
            </a:r>
            <a:endParaRPr b="1" sz="1050">
              <a:solidFill>
                <a:srgbClr val="0E0E0E"/>
              </a:solidFill>
            </a:endParaRPr>
          </a:p>
          <a:p>
            <a:pPr indent="0" lvl="0" marL="0" marR="0" rtl="0" algn="l">
              <a:lnSpc>
                <a:spcPct val="115000"/>
              </a:lnSpc>
              <a:spcBef>
                <a:spcPts val="0"/>
              </a:spcBef>
              <a:spcAft>
                <a:spcPts val="0"/>
              </a:spcAft>
              <a:buNone/>
            </a:pPr>
            <a:r>
              <a:rPr lang="en" sz="1050">
                <a:solidFill>
                  <a:srgbClr val="0E0E0E"/>
                </a:solidFill>
              </a:rPr>
              <a:t>Collaboration drove</a:t>
            </a:r>
            <a:r>
              <a:rPr b="1" lang="en" sz="1050">
                <a:solidFill>
                  <a:srgbClr val="0E0E0E"/>
                </a:solidFill>
              </a:rPr>
              <a:t> innovation </a:t>
            </a:r>
            <a:r>
              <a:rPr b="1" lang="en" sz="1050">
                <a:solidFill>
                  <a:srgbClr val="0E0E0E"/>
                </a:solidFill>
              </a:rPr>
              <a:t>a</a:t>
            </a:r>
            <a:r>
              <a:rPr b="1" lang="en" sz="1050">
                <a:solidFill>
                  <a:srgbClr val="0E0E0E"/>
                </a:solidFill>
              </a:rPr>
              <a:t>nd operational efficiency.</a:t>
            </a:r>
            <a:endParaRPr b="1" sz="1050">
              <a:solidFill>
                <a:srgbClr val="0E0E0E"/>
              </a:solidFill>
            </a:endParaRPr>
          </a:p>
          <a:p>
            <a:pPr indent="0" lvl="0" marL="0" marR="0" rtl="0" algn="l">
              <a:lnSpc>
                <a:spcPct val="115000"/>
              </a:lnSpc>
              <a:spcBef>
                <a:spcPts val="0"/>
              </a:spcBef>
              <a:spcAft>
                <a:spcPts val="0"/>
              </a:spcAft>
              <a:buNone/>
            </a:pPr>
            <a:r>
              <a:t/>
            </a:r>
            <a:endParaRPr sz="1050">
              <a:solidFill>
                <a:srgbClr val="0E0E0E"/>
              </a:solidFill>
            </a:endParaRPr>
          </a:p>
          <a:p>
            <a:pPr indent="0" lvl="0" marL="0" marR="0" rtl="0" algn="l">
              <a:lnSpc>
                <a:spcPct val="115000"/>
              </a:lnSpc>
              <a:spcBef>
                <a:spcPts val="0"/>
              </a:spcBef>
              <a:spcAft>
                <a:spcPts val="0"/>
              </a:spcAft>
              <a:buNone/>
            </a:pPr>
            <a:r>
              <a:rPr lang="en" sz="1050">
                <a:solidFill>
                  <a:srgbClr val="0E0E0E"/>
                </a:solidFill>
              </a:rPr>
              <a:t>Adaptability </a:t>
            </a:r>
            <a:r>
              <a:rPr b="1" lang="en" sz="1050">
                <a:solidFill>
                  <a:srgbClr val="0E0E0E"/>
                </a:solidFill>
              </a:rPr>
              <a:t>aligned strategies with market needs.</a:t>
            </a:r>
            <a:endParaRPr b="1" sz="1050">
              <a:solidFill>
                <a:srgbClr val="0E0E0E"/>
              </a:solidFill>
            </a:endParaRPr>
          </a:p>
          <a:p>
            <a:pPr indent="0" lvl="0" marL="0" marR="0" rtl="0" algn="l">
              <a:lnSpc>
                <a:spcPct val="115000"/>
              </a:lnSpc>
              <a:spcBef>
                <a:spcPts val="0"/>
              </a:spcBef>
              <a:spcAft>
                <a:spcPts val="0"/>
              </a:spcAft>
              <a:buNone/>
            </a:pPr>
            <a:r>
              <a:t/>
            </a:r>
            <a:endParaRPr b="1" sz="1050">
              <a:solidFill>
                <a:srgbClr val="0E0E0E"/>
              </a:solidFill>
            </a:endParaRPr>
          </a:p>
        </p:txBody>
      </p:sp>
      <p:pic>
        <p:nvPicPr>
          <p:cNvPr id="792" name="Google Shape;792;p67"/>
          <p:cNvPicPr preferRelativeResize="0"/>
          <p:nvPr/>
        </p:nvPicPr>
        <p:blipFill>
          <a:blip r:embed="rId3">
            <a:alphaModFix/>
          </a:blip>
          <a:stretch>
            <a:fillRect/>
          </a:stretch>
        </p:blipFill>
        <p:spPr>
          <a:xfrm>
            <a:off x="5751600" y="1419525"/>
            <a:ext cx="2224000" cy="824400"/>
          </a:xfrm>
          <a:prstGeom prst="rect">
            <a:avLst/>
          </a:prstGeom>
          <a:noFill/>
          <a:ln>
            <a:noFill/>
          </a:ln>
        </p:spPr>
      </p:pic>
      <p:pic>
        <p:nvPicPr>
          <p:cNvPr id="793" name="Google Shape;793;p67"/>
          <p:cNvPicPr preferRelativeResize="0"/>
          <p:nvPr/>
        </p:nvPicPr>
        <p:blipFill>
          <a:blip r:embed="rId4">
            <a:alphaModFix/>
          </a:blip>
          <a:stretch>
            <a:fillRect/>
          </a:stretch>
        </p:blipFill>
        <p:spPr>
          <a:xfrm>
            <a:off x="1293900" y="1338825"/>
            <a:ext cx="2224000" cy="905100"/>
          </a:xfrm>
          <a:prstGeom prst="rect">
            <a:avLst/>
          </a:prstGeom>
          <a:noFill/>
          <a:ln>
            <a:noFill/>
          </a:ln>
        </p:spPr>
      </p:pic>
      <p:pic>
        <p:nvPicPr>
          <p:cNvPr id="794" name="Google Shape;794;p67"/>
          <p:cNvPicPr preferRelativeResize="0"/>
          <p:nvPr/>
        </p:nvPicPr>
        <p:blipFill>
          <a:blip r:embed="rId5">
            <a:alphaModFix/>
          </a:blip>
          <a:stretch>
            <a:fillRect/>
          </a:stretch>
        </p:blipFill>
        <p:spPr>
          <a:xfrm>
            <a:off x="3459550" y="2243925"/>
            <a:ext cx="2331575" cy="2467775"/>
          </a:xfrm>
          <a:prstGeom prst="rect">
            <a:avLst/>
          </a:prstGeom>
          <a:noFill/>
          <a:ln>
            <a:noFill/>
          </a:ln>
        </p:spPr>
      </p:pic>
      <p:pic>
        <p:nvPicPr>
          <p:cNvPr id="795" name="Google Shape;795;p67"/>
          <p:cNvPicPr preferRelativeResize="0"/>
          <p:nvPr/>
        </p:nvPicPr>
        <p:blipFill>
          <a:blip r:embed="rId6">
            <a:alphaModFix/>
          </a:blip>
          <a:stretch>
            <a:fillRect/>
          </a:stretch>
        </p:blipFill>
        <p:spPr>
          <a:xfrm>
            <a:off x="8591525" y="0"/>
            <a:ext cx="552475" cy="2167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8"/>
          <p:cNvSpPr txBox="1"/>
          <p:nvPr>
            <p:ph type="title"/>
          </p:nvPr>
        </p:nvSpPr>
        <p:spPr>
          <a:xfrm>
            <a:off x="73150" y="335300"/>
            <a:ext cx="6134400" cy="9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400"/>
              <a:t>Recommendations</a:t>
            </a:r>
            <a:endParaRPr b="1" sz="5400"/>
          </a:p>
        </p:txBody>
      </p:sp>
      <p:sp>
        <p:nvSpPr>
          <p:cNvPr id="801" name="Google Shape;801;p68"/>
          <p:cNvSpPr txBox="1"/>
          <p:nvPr>
            <p:ph idx="3" type="body"/>
          </p:nvPr>
        </p:nvSpPr>
        <p:spPr>
          <a:xfrm>
            <a:off x="5720175" y="1240400"/>
            <a:ext cx="2927400" cy="33156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b="1" lang="en"/>
              <a:t>Decision Strategy:</a:t>
            </a:r>
            <a:endParaRPr b="1"/>
          </a:p>
          <a:p>
            <a:pPr indent="-317500" lvl="0" marL="457200" rtl="0" algn="l">
              <a:lnSpc>
                <a:spcPct val="150000"/>
              </a:lnSpc>
              <a:spcBef>
                <a:spcPts val="1000"/>
              </a:spcBef>
              <a:spcAft>
                <a:spcPts val="0"/>
              </a:spcAft>
              <a:buSzPts val="1400"/>
              <a:buChar char="➢"/>
            </a:pPr>
            <a:r>
              <a:rPr lang="en"/>
              <a:t>Prioritize Retail sales</a:t>
            </a:r>
            <a:endParaRPr/>
          </a:p>
          <a:p>
            <a:pPr indent="-317500" lvl="0" marL="457200" rtl="0" algn="l">
              <a:lnSpc>
                <a:spcPct val="150000"/>
              </a:lnSpc>
              <a:spcBef>
                <a:spcPts val="0"/>
              </a:spcBef>
              <a:spcAft>
                <a:spcPts val="0"/>
              </a:spcAft>
              <a:buSzPts val="1400"/>
              <a:buChar char="➢"/>
            </a:pPr>
            <a:r>
              <a:rPr lang="en"/>
              <a:t>Invest in Digital Marketing </a:t>
            </a:r>
            <a:endParaRPr/>
          </a:p>
          <a:p>
            <a:pPr indent="-317500" lvl="0" marL="457200" rtl="0" algn="l">
              <a:lnSpc>
                <a:spcPct val="150000"/>
              </a:lnSpc>
              <a:spcBef>
                <a:spcPts val="0"/>
              </a:spcBef>
              <a:spcAft>
                <a:spcPts val="0"/>
              </a:spcAft>
              <a:buSzPts val="1400"/>
              <a:buChar char="➢"/>
            </a:pPr>
            <a:r>
              <a:rPr lang="en"/>
              <a:t>Incorporate Sustainability </a:t>
            </a:r>
            <a:endParaRPr/>
          </a:p>
          <a:p>
            <a:pPr indent="-317500" lvl="0" marL="457200" rtl="0" algn="l">
              <a:lnSpc>
                <a:spcPct val="150000"/>
              </a:lnSpc>
              <a:spcBef>
                <a:spcPts val="0"/>
              </a:spcBef>
              <a:spcAft>
                <a:spcPts val="0"/>
              </a:spcAft>
              <a:buSzPts val="1400"/>
              <a:buChar char="➢"/>
            </a:pPr>
            <a:r>
              <a:rPr lang="en"/>
              <a:t>Optimize Operations </a:t>
            </a:r>
            <a:endParaRPr/>
          </a:p>
          <a:p>
            <a:pPr indent="-317500" lvl="0" marL="457200" rtl="0" algn="l">
              <a:lnSpc>
                <a:spcPct val="150000"/>
              </a:lnSpc>
              <a:spcBef>
                <a:spcPts val="0"/>
              </a:spcBef>
              <a:spcAft>
                <a:spcPts val="0"/>
              </a:spcAft>
              <a:buSzPts val="1400"/>
              <a:buChar char="➢"/>
            </a:pPr>
            <a:r>
              <a:rPr lang="en"/>
              <a:t>Mitigate Risks </a:t>
            </a:r>
            <a:endParaRPr/>
          </a:p>
        </p:txBody>
      </p:sp>
      <p:sp>
        <p:nvSpPr>
          <p:cNvPr id="802" name="Google Shape;802;p68"/>
          <p:cNvSpPr txBox="1"/>
          <p:nvPr>
            <p:ph idx="3" type="body"/>
          </p:nvPr>
        </p:nvSpPr>
        <p:spPr>
          <a:xfrm>
            <a:off x="325625" y="1240400"/>
            <a:ext cx="3721800" cy="33156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b="1" lang="en"/>
              <a:t>Results:</a:t>
            </a:r>
            <a:endParaRPr b="1"/>
          </a:p>
          <a:p>
            <a:pPr indent="-317500" lvl="0" marL="457200" rtl="0" algn="l">
              <a:lnSpc>
                <a:spcPct val="100000"/>
              </a:lnSpc>
              <a:spcBef>
                <a:spcPts val="1000"/>
              </a:spcBef>
              <a:spcAft>
                <a:spcPts val="0"/>
              </a:spcAft>
              <a:buSzPts val="1400"/>
              <a:buChar char="➔"/>
            </a:pPr>
            <a:r>
              <a:rPr lang="en"/>
              <a:t>Retail provides high margins, enabling faster break-even</a:t>
            </a:r>
            <a:endParaRPr/>
          </a:p>
          <a:p>
            <a:pPr indent="-317500" lvl="0" marL="457200" rtl="0" algn="l">
              <a:lnSpc>
                <a:spcPct val="100000"/>
              </a:lnSpc>
              <a:spcBef>
                <a:spcPts val="1000"/>
              </a:spcBef>
              <a:spcAft>
                <a:spcPts val="0"/>
              </a:spcAft>
              <a:buSzPts val="1400"/>
              <a:buChar char="➔"/>
            </a:pPr>
            <a:r>
              <a:rPr lang="en"/>
              <a:t>Digital marketing on Instagram &amp; Facebook platforms </a:t>
            </a:r>
            <a:endParaRPr/>
          </a:p>
          <a:p>
            <a:pPr indent="-317500" lvl="0" marL="457200" rtl="0" algn="l">
              <a:lnSpc>
                <a:spcPct val="150000"/>
              </a:lnSpc>
              <a:spcBef>
                <a:spcPts val="1000"/>
              </a:spcBef>
              <a:spcAft>
                <a:spcPts val="0"/>
              </a:spcAft>
              <a:buSzPts val="1400"/>
              <a:buChar char="➔"/>
            </a:pPr>
            <a:r>
              <a:rPr lang="en"/>
              <a:t>15% ROI =&gt; profitability by FY3</a:t>
            </a:r>
            <a:endParaRPr/>
          </a:p>
        </p:txBody>
      </p:sp>
      <p:pic>
        <p:nvPicPr>
          <p:cNvPr id="803" name="Google Shape;803;p68"/>
          <p:cNvPicPr preferRelativeResize="0"/>
          <p:nvPr/>
        </p:nvPicPr>
        <p:blipFill>
          <a:blip r:embed="rId3">
            <a:alphaModFix/>
          </a:blip>
          <a:stretch>
            <a:fillRect/>
          </a:stretch>
        </p:blipFill>
        <p:spPr>
          <a:xfrm>
            <a:off x="8591525" y="0"/>
            <a:ext cx="552475" cy="216794"/>
          </a:xfrm>
          <a:prstGeom prst="rect">
            <a:avLst/>
          </a:prstGeom>
          <a:noFill/>
          <a:ln>
            <a:noFill/>
          </a:ln>
        </p:spPr>
      </p:pic>
      <p:sp>
        <p:nvSpPr>
          <p:cNvPr id="804" name="Google Shape;804;p68"/>
          <p:cNvSpPr txBox="1"/>
          <p:nvPr/>
        </p:nvSpPr>
        <p:spPr>
          <a:xfrm>
            <a:off x="345825" y="3581975"/>
            <a:ext cx="8301900" cy="10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pectral ExtraBold"/>
                <a:ea typeface="Spectral ExtraBold"/>
                <a:cs typeface="Spectral ExtraBold"/>
                <a:sym typeface="Spectral ExtraBold"/>
              </a:rPr>
              <a:t>Investment Advice:</a:t>
            </a:r>
            <a:endParaRPr>
              <a:solidFill>
                <a:schemeClr val="dk1"/>
              </a:solidFill>
              <a:latin typeface="Spectral ExtraBold"/>
              <a:ea typeface="Spectral ExtraBold"/>
              <a:cs typeface="Spectral ExtraBold"/>
              <a:sym typeface="Spectral ExtraBold"/>
            </a:endParaRPr>
          </a:p>
          <a:p>
            <a:pPr indent="0" lvl="0" marL="0" rtl="0" algn="l">
              <a:spcBef>
                <a:spcPts val="1000"/>
              </a:spcBef>
              <a:spcAft>
                <a:spcPts val="0"/>
              </a:spcAft>
              <a:buNone/>
            </a:pPr>
            <a:r>
              <a:rPr i="1" lang="en" sz="1200">
                <a:solidFill>
                  <a:schemeClr val="dk1"/>
                </a:solidFill>
                <a:latin typeface="Spectral"/>
                <a:ea typeface="Spectral"/>
                <a:cs typeface="Spectral"/>
                <a:sym typeface="Spectral"/>
              </a:rPr>
              <a:t>Based on financial and operational analysis, we do not recommend an investment of $150,000 at this stage as the projected returns and risk factors do not justify the capital expenditure requirement.</a:t>
            </a:r>
            <a:endParaRPr i="1" sz="1200">
              <a:solidFill>
                <a:schemeClr val="dk1"/>
              </a:solidFill>
              <a:latin typeface="Spectral"/>
              <a:ea typeface="Spectral"/>
              <a:cs typeface="Spectral"/>
              <a:sym typeface="Spectral"/>
            </a:endParaRPr>
          </a:p>
        </p:txBody>
      </p:sp>
      <p:pic>
        <p:nvPicPr>
          <p:cNvPr id="805" name="Google Shape;805;p68"/>
          <p:cNvPicPr preferRelativeResize="0"/>
          <p:nvPr/>
        </p:nvPicPr>
        <p:blipFill>
          <a:blip r:embed="rId4">
            <a:alphaModFix/>
          </a:blip>
          <a:stretch>
            <a:fillRect/>
          </a:stretch>
        </p:blipFill>
        <p:spPr>
          <a:xfrm>
            <a:off x="3852938" y="2192075"/>
            <a:ext cx="1438125" cy="75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descr="Close up of gold bubbles." id="810" name="Google Shape;810;p69"/>
          <p:cNvPicPr preferRelativeResize="0"/>
          <p:nvPr>
            <p:ph idx="2" type="pic"/>
          </p:nvPr>
        </p:nvPicPr>
        <p:blipFill rotWithShape="1">
          <a:blip r:embed="rId3">
            <a:alphaModFix/>
          </a:blip>
          <a:srcRect b="19370" l="0" r="0" t="19370"/>
          <a:stretch/>
        </p:blipFill>
        <p:spPr>
          <a:xfrm>
            <a:off x="1610975" y="3460538"/>
            <a:ext cx="4131000" cy="1683000"/>
          </a:xfrm>
          <a:prstGeom prst="rect">
            <a:avLst/>
          </a:prstGeom>
        </p:spPr>
      </p:pic>
      <p:sp>
        <p:nvSpPr>
          <p:cNvPr id="811" name="Google Shape;811;p69"/>
          <p:cNvSpPr txBox="1"/>
          <p:nvPr>
            <p:ph type="title"/>
          </p:nvPr>
        </p:nvSpPr>
        <p:spPr>
          <a:xfrm>
            <a:off x="1605875" y="1164200"/>
            <a:ext cx="5033400" cy="162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a:t>
            </a:r>
            <a:br>
              <a:rPr lang="en"/>
            </a:br>
            <a:r>
              <a:rPr lang="en"/>
              <a:t>YOU!</a:t>
            </a:r>
            <a:endParaRPr/>
          </a:p>
        </p:txBody>
      </p:sp>
      <p:pic>
        <p:nvPicPr>
          <p:cNvPr descr="Chemist holding a test tube." id="812" name="Google Shape;812;p69"/>
          <p:cNvPicPr preferRelativeResize="0"/>
          <p:nvPr/>
        </p:nvPicPr>
        <p:blipFill>
          <a:blip r:embed="rId4">
            <a:alphaModFix/>
          </a:blip>
          <a:stretch>
            <a:fillRect/>
          </a:stretch>
        </p:blipFill>
        <p:spPr>
          <a:xfrm>
            <a:off x="6639378" y="0"/>
            <a:ext cx="2504599" cy="3428777"/>
          </a:xfrm>
          <a:prstGeom prst="rect">
            <a:avLst/>
          </a:prstGeom>
          <a:noFill/>
          <a:ln>
            <a:noFill/>
          </a:ln>
        </p:spPr>
      </p:pic>
      <p:pic>
        <p:nvPicPr>
          <p:cNvPr id="813" name="Google Shape;813;p69"/>
          <p:cNvPicPr preferRelativeResize="0"/>
          <p:nvPr/>
        </p:nvPicPr>
        <p:blipFill>
          <a:blip r:embed="rId5">
            <a:alphaModFix/>
          </a:blip>
          <a:stretch>
            <a:fillRect/>
          </a:stretch>
        </p:blipFill>
        <p:spPr>
          <a:xfrm>
            <a:off x="8591525" y="0"/>
            <a:ext cx="552475" cy="2167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2"/>
          <p:cNvSpPr txBox="1"/>
          <p:nvPr>
            <p:ph type="title"/>
          </p:nvPr>
        </p:nvSpPr>
        <p:spPr>
          <a:xfrm>
            <a:off x="73051" y="101675"/>
            <a:ext cx="3747300" cy="9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pic>
        <p:nvPicPr>
          <p:cNvPr id="586" name="Google Shape;586;p52"/>
          <p:cNvPicPr preferRelativeResize="0"/>
          <p:nvPr/>
        </p:nvPicPr>
        <p:blipFill rotWithShape="1">
          <a:blip r:embed="rId3">
            <a:alphaModFix/>
          </a:blip>
          <a:srcRect b="0" l="17034" r="4681" t="0"/>
          <a:stretch/>
        </p:blipFill>
        <p:spPr>
          <a:xfrm>
            <a:off x="256600" y="2649725"/>
            <a:ext cx="1606125" cy="2051625"/>
          </a:xfrm>
          <a:prstGeom prst="rect">
            <a:avLst/>
          </a:prstGeom>
          <a:noFill/>
          <a:ln>
            <a:noFill/>
          </a:ln>
        </p:spPr>
      </p:pic>
      <p:pic>
        <p:nvPicPr>
          <p:cNvPr id="587" name="Google Shape;587;p52"/>
          <p:cNvPicPr preferRelativeResize="0"/>
          <p:nvPr/>
        </p:nvPicPr>
        <p:blipFill>
          <a:blip r:embed="rId4">
            <a:alphaModFix/>
          </a:blip>
          <a:stretch>
            <a:fillRect/>
          </a:stretch>
        </p:blipFill>
        <p:spPr>
          <a:xfrm>
            <a:off x="1885425" y="808525"/>
            <a:ext cx="1663250" cy="1960401"/>
          </a:xfrm>
          <a:prstGeom prst="rect">
            <a:avLst/>
          </a:prstGeom>
          <a:noFill/>
          <a:ln>
            <a:noFill/>
          </a:ln>
        </p:spPr>
      </p:pic>
      <p:pic>
        <p:nvPicPr>
          <p:cNvPr id="588" name="Google Shape;588;p52"/>
          <p:cNvPicPr preferRelativeResize="0"/>
          <p:nvPr/>
        </p:nvPicPr>
        <p:blipFill>
          <a:blip r:embed="rId5">
            <a:alphaModFix/>
          </a:blip>
          <a:stretch>
            <a:fillRect/>
          </a:stretch>
        </p:blipFill>
        <p:spPr>
          <a:xfrm>
            <a:off x="3832964" y="1787200"/>
            <a:ext cx="1457075" cy="2914150"/>
          </a:xfrm>
          <a:prstGeom prst="rect">
            <a:avLst/>
          </a:prstGeom>
          <a:noFill/>
          <a:ln>
            <a:noFill/>
          </a:ln>
        </p:spPr>
      </p:pic>
      <p:pic>
        <p:nvPicPr>
          <p:cNvPr id="589" name="Google Shape;589;p52"/>
          <p:cNvPicPr preferRelativeResize="0"/>
          <p:nvPr/>
        </p:nvPicPr>
        <p:blipFill>
          <a:blip r:embed="rId6">
            <a:alphaModFix/>
          </a:blip>
          <a:stretch>
            <a:fillRect/>
          </a:stretch>
        </p:blipFill>
        <p:spPr>
          <a:xfrm>
            <a:off x="5483050" y="277675"/>
            <a:ext cx="1663251" cy="2372051"/>
          </a:xfrm>
          <a:prstGeom prst="rect">
            <a:avLst/>
          </a:prstGeom>
          <a:noFill/>
          <a:ln>
            <a:noFill/>
          </a:ln>
        </p:spPr>
      </p:pic>
      <p:pic>
        <p:nvPicPr>
          <p:cNvPr id="590" name="Google Shape;590;p52"/>
          <p:cNvPicPr preferRelativeResize="0"/>
          <p:nvPr/>
        </p:nvPicPr>
        <p:blipFill>
          <a:blip r:embed="rId7">
            <a:alphaModFix/>
          </a:blip>
          <a:stretch>
            <a:fillRect/>
          </a:stretch>
        </p:blipFill>
        <p:spPr>
          <a:xfrm>
            <a:off x="8591525" y="0"/>
            <a:ext cx="552475" cy="216794"/>
          </a:xfrm>
          <a:prstGeom prst="rect">
            <a:avLst/>
          </a:prstGeom>
          <a:noFill/>
          <a:ln>
            <a:noFill/>
          </a:ln>
        </p:spPr>
      </p:pic>
      <p:pic>
        <p:nvPicPr>
          <p:cNvPr id="591" name="Google Shape;591;p52"/>
          <p:cNvPicPr preferRelativeResize="0"/>
          <p:nvPr/>
        </p:nvPicPr>
        <p:blipFill>
          <a:blip r:embed="rId8">
            <a:alphaModFix/>
          </a:blip>
          <a:stretch>
            <a:fillRect/>
          </a:stretch>
        </p:blipFill>
        <p:spPr>
          <a:xfrm>
            <a:off x="7260300" y="2931900"/>
            <a:ext cx="1606125" cy="1854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pg. </a:t>
            </a:r>
            <a:fld id="{00000000-1234-1234-1234-123412341234}" type="slidenum">
              <a:rPr lang="en"/>
              <a:t>‹#›</a:t>
            </a:fld>
            <a:endParaRPr/>
          </a:p>
        </p:txBody>
      </p:sp>
      <p:sp>
        <p:nvSpPr>
          <p:cNvPr id="819" name="Google Shape;819;p70"/>
          <p:cNvSpPr txBox="1"/>
          <p:nvPr/>
        </p:nvSpPr>
        <p:spPr>
          <a:xfrm>
            <a:off x="493375" y="4122475"/>
            <a:ext cx="24120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Spectral"/>
                <a:ea typeface="Spectral"/>
                <a:cs typeface="Spectral"/>
                <a:sym typeface="Spectral"/>
              </a:rPr>
              <a:t>Profit Efficiency Ratio Plot</a:t>
            </a:r>
            <a:endParaRPr b="1" sz="1500">
              <a:solidFill>
                <a:schemeClr val="dk1"/>
              </a:solidFill>
              <a:latin typeface="Spectral"/>
              <a:ea typeface="Spectral"/>
              <a:cs typeface="Spectral"/>
              <a:sym typeface="Spectral"/>
            </a:endParaRPr>
          </a:p>
        </p:txBody>
      </p:sp>
      <p:sp>
        <p:nvSpPr>
          <p:cNvPr id="820" name="Google Shape;820;p70"/>
          <p:cNvSpPr txBox="1"/>
          <p:nvPr/>
        </p:nvSpPr>
        <p:spPr>
          <a:xfrm>
            <a:off x="1864678" y="3941125"/>
            <a:ext cx="9543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Spectral"/>
                <a:ea typeface="Spectral"/>
                <a:cs typeface="Spectral"/>
                <a:sym typeface="Spectral"/>
              </a:rPr>
              <a:t>Cycle 1</a:t>
            </a:r>
            <a:endParaRPr sz="1100">
              <a:solidFill>
                <a:schemeClr val="dk1"/>
              </a:solidFill>
              <a:latin typeface="Spectral"/>
              <a:ea typeface="Spectral"/>
              <a:cs typeface="Spectral"/>
              <a:sym typeface="Spectral"/>
            </a:endParaRPr>
          </a:p>
          <a:p>
            <a:pPr indent="0" lvl="0" marL="0" rtl="0" algn="l">
              <a:spcBef>
                <a:spcPts val="0"/>
              </a:spcBef>
              <a:spcAft>
                <a:spcPts val="0"/>
              </a:spcAft>
              <a:buNone/>
            </a:pPr>
            <a:r>
              <a:t/>
            </a:r>
            <a:endParaRPr sz="1100">
              <a:solidFill>
                <a:schemeClr val="dk1"/>
              </a:solidFill>
              <a:latin typeface="Spectral"/>
              <a:ea typeface="Spectral"/>
              <a:cs typeface="Spectral"/>
              <a:sym typeface="Spectral"/>
            </a:endParaRPr>
          </a:p>
        </p:txBody>
      </p:sp>
      <p:pic>
        <p:nvPicPr>
          <p:cNvPr id="821" name="Google Shape;821;p70"/>
          <p:cNvPicPr preferRelativeResize="0"/>
          <p:nvPr/>
        </p:nvPicPr>
        <p:blipFill>
          <a:blip r:embed="rId3">
            <a:alphaModFix/>
          </a:blip>
          <a:stretch>
            <a:fillRect/>
          </a:stretch>
        </p:blipFill>
        <p:spPr>
          <a:xfrm>
            <a:off x="775400" y="469125"/>
            <a:ext cx="3375912" cy="3424750"/>
          </a:xfrm>
          <a:prstGeom prst="rect">
            <a:avLst/>
          </a:prstGeom>
          <a:noFill/>
          <a:ln>
            <a:noFill/>
          </a:ln>
        </p:spPr>
      </p:pic>
      <p:pic>
        <p:nvPicPr>
          <p:cNvPr id="822" name="Google Shape;822;p70"/>
          <p:cNvPicPr preferRelativeResize="0"/>
          <p:nvPr/>
        </p:nvPicPr>
        <p:blipFill>
          <a:blip r:embed="rId4">
            <a:alphaModFix/>
          </a:blip>
          <a:stretch>
            <a:fillRect/>
          </a:stretch>
        </p:blipFill>
        <p:spPr>
          <a:xfrm>
            <a:off x="5111323" y="453363"/>
            <a:ext cx="3347278" cy="3395725"/>
          </a:xfrm>
          <a:prstGeom prst="rect">
            <a:avLst/>
          </a:prstGeom>
          <a:noFill/>
          <a:ln>
            <a:noFill/>
          </a:ln>
        </p:spPr>
      </p:pic>
      <p:sp>
        <p:nvSpPr>
          <p:cNvPr id="823" name="Google Shape;823;p70"/>
          <p:cNvSpPr txBox="1"/>
          <p:nvPr/>
        </p:nvSpPr>
        <p:spPr>
          <a:xfrm>
            <a:off x="6271013" y="3893875"/>
            <a:ext cx="11778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Spectral"/>
                <a:ea typeface="Spectral"/>
                <a:cs typeface="Spectral"/>
                <a:sym typeface="Spectral"/>
              </a:rPr>
              <a:t>Cycle 2</a:t>
            </a:r>
            <a:endParaRPr sz="1100">
              <a:solidFill>
                <a:schemeClr val="dk1"/>
              </a:solidFill>
              <a:latin typeface="Spectral"/>
              <a:ea typeface="Spectral"/>
              <a:cs typeface="Spectral"/>
              <a:sym typeface="Spectr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3"/>
          <p:cNvSpPr txBox="1"/>
          <p:nvPr>
            <p:ph type="title"/>
          </p:nvPr>
        </p:nvSpPr>
        <p:spPr>
          <a:xfrm>
            <a:off x="680500" y="340625"/>
            <a:ext cx="4908600" cy="9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597" name="Google Shape;597;p53"/>
          <p:cNvSpPr txBox="1"/>
          <p:nvPr>
            <p:ph idx="1" type="body"/>
          </p:nvPr>
        </p:nvSpPr>
        <p:spPr>
          <a:xfrm>
            <a:off x="819975" y="2116800"/>
            <a:ext cx="7694100" cy="864300"/>
          </a:xfrm>
          <a:prstGeom prst="rect">
            <a:avLst/>
          </a:prstGeom>
        </p:spPr>
        <p:txBody>
          <a:bodyPr anchorCtr="0" anchor="t" bIns="0" lIns="0" spcFirstLastPara="1" rIns="0" wrap="square" tIns="91425">
            <a:noAutofit/>
          </a:bodyPr>
          <a:lstStyle/>
          <a:p>
            <a:pPr indent="0" lvl="0" marL="0" rtl="0" algn="ctr">
              <a:lnSpc>
                <a:spcPct val="115000"/>
              </a:lnSpc>
              <a:spcBef>
                <a:spcPts val="1200"/>
              </a:spcBef>
              <a:spcAft>
                <a:spcPts val="1200"/>
              </a:spcAft>
              <a:buNone/>
            </a:pPr>
            <a:r>
              <a:rPr i="1" lang="en">
                <a:solidFill>
                  <a:srgbClr val="000000"/>
                </a:solidFill>
                <a:latin typeface="Spectral Light"/>
                <a:ea typeface="Spectral Light"/>
                <a:cs typeface="Spectral Light"/>
                <a:sym typeface="Spectral Light"/>
              </a:rPr>
              <a:t>We strive to create a sustainable and profitable business that will foster a sense of community and inclusion. </a:t>
            </a:r>
            <a:endParaRPr i="1" sz="1600">
              <a:latin typeface="Spectral Light"/>
              <a:ea typeface="Spectral Light"/>
              <a:cs typeface="Spectral Light"/>
              <a:sym typeface="Spectral Light"/>
            </a:endParaRPr>
          </a:p>
        </p:txBody>
      </p:sp>
      <p:pic>
        <p:nvPicPr>
          <p:cNvPr id="598" name="Google Shape;598;p53"/>
          <p:cNvPicPr preferRelativeResize="0"/>
          <p:nvPr/>
        </p:nvPicPr>
        <p:blipFill>
          <a:blip r:embed="rId3">
            <a:alphaModFix/>
          </a:blip>
          <a:stretch>
            <a:fillRect/>
          </a:stretch>
        </p:blipFill>
        <p:spPr>
          <a:xfrm>
            <a:off x="5926913" y="3230214"/>
            <a:ext cx="3143211" cy="1770676"/>
          </a:xfrm>
          <a:prstGeom prst="rect">
            <a:avLst/>
          </a:prstGeom>
          <a:noFill/>
          <a:ln>
            <a:noFill/>
          </a:ln>
        </p:spPr>
      </p:pic>
      <p:pic>
        <p:nvPicPr>
          <p:cNvPr id="599" name="Google Shape;599;p53"/>
          <p:cNvPicPr preferRelativeResize="0"/>
          <p:nvPr/>
        </p:nvPicPr>
        <p:blipFill>
          <a:blip r:embed="rId4">
            <a:alphaModFix/>
          </a:blip>
          <a:stretch>
            <a:fillRect/>
          </a:stretch>
        </p:blipFill>
        <p:spPr>
          <a:xfrm>
            <a:off x="6696000" y="439127"/>
            <a:ext cx="1605048" cy="1203775"/>
          </a:xfrm>
          <a:prstGeom prst="rect">
            <a:avLst/>
          </a:prstGeom>
          <a:noFill/>
          <a:ln>
            <a:noFill/>
          </a:ln>
        </p:spPr>
      </p:pic>
      <p:pic>
        <p:nvPicPr>
          <p:cNvPr id="600" name="Google Shape;600;p53"/>
          <p:cNvPicPr preferRelativeResize="0"/>
          <p:nvPr/>
        </p:nvPicPr>
        <p:blipFill>
          <a:blip r:embed="rId5">
            <a:alphaModFix/>
          </a:blip>
          <a:stretch>
            <a:fillRect/>
          </a:stretch>
        </p:blipFill>
        <p:spPr>
          <a:xfrm>
            <a:off x="131793" y="3322488"/>
            <a:ext cx="2606475" cy="1586150"/>
          </a:xfrm>
          <a:prstGeom prst="rect">
            <a:avLst/>
          </a:prstGeom>
          <a:noFill/>
          <a:ln>
            <a:noFill/>
          </a:ln>
        </p:spPr>
      </p:pic>
      <p:sp>
        <p:nvSpPr>
          <p:cNvPr id="601" name="Google Shape;601;p53"/>
          <p:cNvSpPr txBox="1"/>
          <p:nvPr>
            <p:ph type="title"/>
          </p:nvPr>
        </p:nvSpPr>
        <p:spPr>
          <a:xfrm>
            <a:off x="3410100" y="1984325"/>
            <a:ext cx="2323800" cy="32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SzPct val="47142"/>
              <a:buNone/>
            </a:pPr>
            <a:r>
              <a:rPr i="1" lang="en" sz="2100">
                <a:latin typeface="Spectral"/>
                <a:ea typeface="Spectral"/>
                <a:cs typeface="Spectral"/>
                <a:sym typeface="Spectral"/>
              </a:rPr>
              <a:t>Our Mission</a:t>
            </a:r>
            <a:endParaRPr i="1" sz="2100">
              <a:latin typeface="Spectral"/>
              <a:ea typeface="Spectral"/>
              <a:cs typeface="Spectral"/>
              <a:sym typeface="Spectral"/>
            </a:endParaRPr>
          </a:p>
        </p:txBody>
      </p:sp>
      <p:sp>
        <p:nvSpPr>
          <p:cNvPr id="602" name="Google Shape;602;p53"/>
          <p:cNvSpPr txBox="1"/>
          <p:nvPr/>
        </p:nvSpPr>
        <p:spPr>
          <a:xfrm>
            <a:off x="2944200" y="3230275"/>
            <a:ext cx="2776800" cy="177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200">
                <a:latin typeface="Spectral"/>
                <a:ea typeface="Spectral"/>
                <a:cs typeface="Spectral"/>
                <a:sym typeface="Spectral"/>
              </a:rPr>
              <a:t>Location: </a:t>
            </a:r>
            <a:r>
              <a:rPr lang="en" sz="1200">
                <a:latin typeface="Spectral"/>
                <a:ea typeface="Spectral"/>
                <a:cs typeface="Spectral"/>
                <a:sym typeface="Spectral"/>
              </a:rPr>
              <a:t>Houston, TX</a:t>
            </a:r>
            <a:endParaRPr b="1" i="1" sz="1200">
              <a:latin typeface="Spectral"/>
              <a:ea typeface="Spectral"/>
              <a:cs typeface="Spectral"/>
              <a:sym typeface="Spectral"/>
            </a:endParaRPr>
          </a:p>
          <a:p>
            <a:pPr indent="0" lvl="0" marL="0" rtl="0" algn="l">
              <a:lnSpc>
                <a:spcPct val="115000"/>
              </a:lnSpc>
              <a:spcBef>
                <a:spcPts val="0"/>
              </a:spcBef>
              <a:spcAft>
                <a:spcPts val="0"/>
              </a:spcAft>
              <a:buNone/>
            </a:pPr>
            <a:r>
              <a:rPr b="1" i="1" lang="en" sz="1200">
                <a:latin typeface="Spectral"/>
                <a:ea typeface="Spectral"/>
                <a:cs typeface="Spectral"/>
                <a:sym typeface="Spectral"/>
              </a:rPr>
              <a:t>Features:</a:t>
            </a:r>
            <a:endParaRPr b="1" i="1" sz="1200">
              <a:latin typeface="Spectral"/>
              <a:ea typeface="Spectral"/>
              <a:cs typeface="Spectral"/>
              <a:sym typeface="Spectral"/>
            </a:endParaRPr>
          </a:p>
          <a:p>
            <a:pPr indent="-304800" lvl="0" marL="457200" rtl="0" algn="l">
              <a:lnSpc>
                <a:spcPct val="115000"/>
              </a:lnSpc>
              <a:spcBef>
                <a:spcPts val="0"/>
              </a:spcBef>
              <a:spcAft>
                <a:spcPts val="0"/>
              </a:spcAft>
              <a:buSzPts val="1200"/>
              <a:buFont typeface="Spectral"/>
              <a:buChar char="➔"/>
            </a:pPr>
            <a:r>
              <a:rPr lang="en" sz="1200">
                <a:latin typeface="Spectral"/>
                <a:ea typeface="Spectral"/>
                <a:cs typeface="Spectral"/>
                <a:sym typeface="Spectral"/>
              </a:rPr>
              <a:t>uBrewery Patented System</a:t>
            </a:r>
            <a:endParaRPr sz="1200">
              <a:latin typeface="Spectral"/>
              <a:ea typeface="Spectral"/>
              <a:cs typeface="Spectral"/>
              <a:sym typeface="Spectral"/>
            </a:endParaRPr>
          </a:p>
          <a:p>
            <a:pPr indent="-304800" lvl="0" marL="457200" rtl="0" algn="l">
              <a:lnSpc>
                <a:spcPct val="115000"/>
              </a:lnSpc>
              <a:spcBef>
                <a:spcPts val="0"/>
              </a:spcBef>
              <a:spcAft>
                <a:spcPts val="0"/>
              </a:spcAft>
              <a:buSzPts val="1200"/>
              <a:buFont typeface="Spectral"/>
              <a:buChar char="➔"/>
            </a:pPr>
            <a:r>
              <a:rPr lang="en" sz="1200">
                <a:latin typeface="Spectral"/>
                <a:ea typeface="Spectral"/>
                <a:cs typeface="Spectral"/>
                <a:sym typeface="Spectral"/>
              </a:rPr>
              <a:t>Entertainment: </a:t>
            </a:r>
            <a:endParaRPr sz="1200">
              <a:latin typeface="Spectral"/>
              <a:ea typeface="Spectral"/>
              <a:cs typeface="Spectral"/>
              <a:sym typeface="Spectral"/>
            </a:endParaRPr>
          </a:p>
          <a:p>
            <a:pPr indent="-304800" lvl="1" marL="914400" rtl="0" algn="l">
              <a:lnSpc>
                <a:spcPct val="115000"/>
              </a:lnSpc>
              <a:spcBef>
                <a:spcPts val="0"/>
              </a:spcBef>
              <a:spcAft>
                <a:spcPts val="0"/>
              </a:spcAft>
              <a:buSzPts val="1200"/>
              <a:buFont typeface="Spectral"/>
              <a:buChar char="◆"/>
            </a:pPr>
            <a:r>
              <a:rPr lang="en" sz="1200">
                <a:latin typeface="Spectral"/>
                <a:ea typeface="Spectral"/>
                <a:cs typeface="Spectral"/>
                <a:sym typeface="Spectral"/>
              </a:rPr>
              <a:t>Arcade games</a:t>
            </a:r>
            <a:endParaRPr sz="1200">
              <a:latin typeface="Spectral"/>
              <a:ea typeface="Spectral"/>
              <a:cs typeface="Spectral"/>
              <a:sym typeface="Spectral"/>
            </a:endParaRPr>
          </a:p>
          <a:p>
            <a:pPr indent="-304800" lvl="1" marL="914400" rtl="0" algn="l">
              <a:lnSpc>
                <a:spcPct val="115000"/>
              </a:lnSpc>
              <a:spcBef>
                <a:spcPts val="0"/>
              </a:spcBef>
              <a:spcAft>
                <a:spcPts val="0"/>
              </a:spcAft>
              <a:buSzPts val="1200"/>
              <a:buFont typeface="Spectral"/>
              <a:buChar char="◆"/>
            </a:pPr>
            <a:r>
              <a:rPr lang="en" sz="1200">
                <a:latin typeface="Spectral"/>
                <a:ea typeface="Spectral"/>
                <a:cs typeface="Spectral"/>
                <a:sym typeface="Spectral"/>
              </a:rPr>
              <a:t>Pool Tables</a:t>
            </a:r>
            <a:endParaRPr sz="1200">
              <a:latin typeface="Spectral"/>
              <a:ea typeface="Spectral"/>
              <a:cs typeface="Spectral"/>
              <a:sym typeface="Spectral"/>
            </a:endParaRPr>
          </a:p>
          <a:p>
            <a:pPr indent="-304800" lvl="0" marL="457200" rtl="0" algn="l">
              <a:lnSpc>
                <a:spcPct val="115000"/>
              </a:lnSpc>
              <a:spcBef>
                <a:spcPts val="0"/>
              </a:spcBef>
              <a:spcAft>
                <a:spcPts val="0"/>
              </a:spcAft>
              <a:buSzPts val="1200"/>
              <a:buFont typeface="Spectral"/>
              <a:buChar char="➔"/>
            </a:pPr>
            <a:r>
              <a:rPr lang="en" sz="1200">
                <a:latin typeface="Spectral"/>
                <a:ea typeface="Spectral"/>
                <a:cs typeface="Spectral"/>
                <a:sym typeface="Spectral"/>
              </a:rPr>
              <a:t>Weekly Product Tastings </a:t>
            </a:r>
            <a:endParaRPr sz="1100">
              <a:solidFill>
                <a:schemeClr val="dk1"/>
              </a:solidFill>
              <a:latin typeface="Spectral"/>
              <a:ea typeface="Spectral"/>
              <a:cs typeface="Spectral"/>
              <a:sym typeface="Spectral"/>
            </a:endParaRPr>
          </a:p>
        </p:txBody>
      </p:sp>
      <p:pic>
        <p:nvPicPr>
          <p:cNvPr id="603" name="Google Shape;603;p53"/>
          <p:cNvPicPr preferRelativeResize="0"/>
          <p:nvPr/>
        </p:nvPicPr>
        <p:blipFill>
          <a:blip r:embed="rId6">
            <a:alphaModFix/>
          </a:blip>
          <a:stretch>
            <a:fillRect/>
          </a:stretch>
        </p:blipFill>
        <p:spPr>
          <a:xfrm>
            <a:off x="8591525" y="0"/>
            <a:ext cx="552475" cy="2167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4"/>
          <p:cNvSpPr txBox="1"/>
          <p:nvPr>
            <p:ph type="title"/>
          </p:nvPr>
        </p:nvSpPr>
        <p:spPr>
          <a:xfrm>
            <a:off x="202900" y="335300"/>
            <a:ext cx="8941200" cy="90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t>Assumptions</a:t>
            </a:r>
            <a:endParaRPr sz="3600"/>
          </a:p>
        </p:txBody>
      </p:sp>
      <p:sp>
        <p:nvSpPr>
          <p:cNvPr id="609" name="Google Shape;609;p54"/>
          <p:cNvSpPr txBox="1"/>
          <p:nvPr>
            <p:ph idx="2" type="title"/>
          </p:nvPr>
        </p:nvSpPr>
        <p:spPr>
          <a:xfrm>
            <a:off x="0" y="999275"/>
            <a:ext cx="9074700" cy="4144200"/>
          </a:xfrm>
          <a:prstGeom prst="rect">
            <a:avLst/>
          </a:prstGeom>
        </p:spPr>
        <p:txBody>
          <a:bodyPr anchorCtr="0" anchor="t" bIns="91425" lIns="91425" spcFirstLastPara="1" rIns="91425" wrap="square" tIns="91425">
            <a:normAutofit fontScale="90000"/>
          </a:bodyPr>
          <a:lstStyle/>
          <a:p>
            <a:pPr indent="0" lvl="0" marL="0" rtl="0" algn="l">
              <a:lnSpc>
                <a:spcPct val="136363"/>
              </a:lnSpc>
              <a:spcBef>
                <a:spcPts val="1200"/>
              </a:spcBef>
              <a:spcAft>
                <a:spcPts val="0"/>
              </a:spcAft>
              <a:buNone/>
            </a:pPr>
            <a:r>
              <a:rPr b="1" lang="en" sz="1300">
                <a:solidFill>
                  <a:srgbClr val="000000"/>
                </a:solidFill>
              </a:rPr>
              <a:t>Assumptions Before the  Cycles</a:t>
            </a:r>
            <a:endParaRPr b="1" sz="1300">
              <a:solidFill>
                <a:srgbClr val="000000"/>
              </a:solidFill>
            </a:endParaRPr>
          </a:p>
          <a:p>
            <a:pPr indent="-302895" lvl="0" marL="457200" rtl="0" algn="l">
              <a:lnSpc>
                <a:spcPct val="136363"/>
              </a:lnSpc>
              <a:spcBef>
                <a:spcPts val="1200"/>
              </a:spcBef>
              <a:spcAft>
                <a:spcPts val="0"/>
              </a:spcAft>
              <a:buClr>
                <a:srgbClr val="000000"/>
              </a:buClr>
              <a:buSzPct val="100000"/>
              <a:buFont typeface="Arial"/>
              <a:buChar char="●"/>
            </a:pPr>
            <a:r>
              <a:rPr b="1" lang="en" sz="1300">
                <a:solidFill>
                  <a:srgbClr val="000000"/>
                </a:solidFill>
              </a:rPr>
              <a:t>Market Demographics and  Conditions</a:t>
            </a:r>
            <a:r>
              <a:rPr lang="en" sz="1300">
                <a:solidFill>
                  <a:srgbClr val="000000"/>
                </a:solidFill>
              </a:rPr>
              <a:t>: Economic trends</a:t>
            </a:r>
            <a:endParaRPr sz="1300">
              <a:solidFill>
                <a:srgbClr val="000000"/>
              </a:solidFill>
            </a:endParaRPr>
          </a:p>
          <a:p>
            <a:pPr indent="-302895" lvl="0" marL="457200" rtl="0" algn="l">
              <a:lnSpc>
                <a:spcPct val="136363"/>
              </a:lnSpc>
              <a:spcBef>
                <a:spcPts val="0"/>
              </a:spcBef>
              <a:spcAft>
                <a:spcPts val="0"/>
              </a:spcAft>
              <a:buClr>
                <a:srgbClr val="000000"/>
              </a:buClr>
              <a:buSzPct val="100000"/>
              <a:buFont typeface="Arial"/>
              <a:buChar char="●"/>
            </a:pPr>
            <a:r>
              <a:rPr b="1" lang="en" sz="1300">
                <a:solidFill>
                  <a:srgbClr val="000000"/>
                </a:solidFill>
              </a:rPr>
              <a:t>Internal Factors</a:t>
            </a:r>
            <a:r>
              <a:rPr lang="en" sz="1300">
                <a:solidFill>
                  <a:srgbClr val="000000"/>
                </a:solidFill>
              </a:rPr>
              <a:t>: Financial health, resource availability, operational capacity.</a:t>
            </a:r>
            <a:endParaRPr sz="1300">
              <a:solidFill>
                <a:srgbClr val="000000"/>
              </a:solidFill>
            </a:endParaRPr>
          </a:p>
          <a:p>
            <a:pPr indent="-302895" lvl="0" marL="457200" rtl="0" algn="l">
              <a:lnSpc>
                <a:spcPct val="136363"/>
              </a:lnSpc>
              <a:spcBef>
                <a:spcPts val="0"/>
              </a:spcBef>
              <a:spcAft>
                <a:spcPts val="0"/>
              </a:spcAft>
              <a:buClr>
                <a:srgbClr val="000000"/>
              </a:buClr>
              <a:buSzPct val="100000"/>
              <a:buFont typeface="Arial"/>
              <a:buChar char="●"/>
            </a:pPr>
            <a:r>
              <a:rPr b="1" lang="en" sz="1300">
                <a:solidFill>
                  <a:srgbClr val="000000"/>
                </a:solidFill>
              </a:rPr>
              <a:t>External Influences</a:t>
            </a:r>
            <a:r>
              <a:rPr lang="en" sz="1300">
                <a:solidFill>
                  <a:srgbClr val="000000"/>
                </a:solidFill>
              </a:rPr>
              <a:t>: Regulatory changes, technological advancements</a:t>
            </a:r>
            <a:endParaRPr sz="1300">
              <a:solidFill>
                <a:srgbClr val="000000"/>
              </a:solidFill>
            </a:endParaRPr>
          </a:p>
          <a:p>
            <a:pPr indent="0" lvl="0" marL="0" rtl="0" algn="l">
              <a:lnSpc>
                <a:spcPct val="136363"/>
              </a:lnSpc>
              <a:spcBef>
                <a:spcPts val="1200"/>
              </a:spcBef>
              <a:spcAft>
                <a:spcPts val="0"/>
              </a:spcAft>
              <a:buNone/>
            </a:pPr>
            <a:r>
              <a:rPr b="1" lang="en" sz="1300">
                <a:solidFill>
                  <a:srgbClr val="000000"/>
                </a:solidFill>
              </a:rPr>
              <a:t>Selection of Input Parameters</a:t>
            </a:r>
            <a:endParaRPr b="1" sz="1300">
              <a:solidFill>
                <a:srgbClr val="000000"/>
              </a:solidFill>
            </a:endParaRPr>
          </a:p>
          <a:p>
            <a:pPr indent="-302895" lvl="0" marL="457200" rtl="0" algn="l">
              <a:lnSpc>
                <a:spcPct val="136363"/>
              </a:lnSpc>
              <a:spcBef>
                <a:spcPts val="1200"/>
              </a:spcBef>
              <a:spcAft>
                <a:spcPts val="0"/>
              </a:spcAft>
              <a:buClr>
                <a:srgbClr val="000000"/>
              </a:buClr>
              <a:buSzPct val="100000"/>
              <a:buFont typeface="Arial"/>
              <a:buChar char="●"/>
            </a:pPr>
            <a:r>
              <a:rPr b="1" lang="en" sz="1300">
                <a:solidFill>
                  <a:srgbClr val="000000"/>
                </a:solidFill>
              </a:rPr>
              <a:t>Pricing Strategies</a:t>
            </a:r>
            <a:r>
              <a:rPr lang="en" sz="1300">
                <a:solidFill>
                  <a:srgbClr val="000000"/>
                </a:solidFill>
              </a:rPr>
              <a:t>: Adjust product/service pricing.</a:t>
            </a:r>
            <a:endParaRPr sz="1300">
              <a:solidFill>
                <a:srgbClr val="000000"/>
              </a:solidFill>
            </a:endParaRPr>
          </a:p>
          <a:p>
            <a:pPr indent="-302895" lvl="0" marL="457200" rtl="0" algn="l">
              <a:lnSpc>
                <a:spcPct val="136363"/>
              </a:lnSpc>
              <a:spcBef>
                <a:spcPts val="0"/>
              </a:spcBef>
              <a:spcAft>
                <a:spcPts val="0"/>
              </a:spcAft>
              <a:buClr>
                <a:srgbClr val="000000"/>
              </a:buClr>
              <a:buSzPct val="100000"/>
              <a:buFont typeface="Arial"/>
              <a:buChar char="●"/>
            </a:pPr>
            <a:r>
              <a:rPr b="1" lang="en" sz="1300">
                <a:solidFill>
                  <a:srgbClr val="000000"/>
                </a:solidFill>
              </a:rPr>
              <a:t>Marketing Strategies</a:t>
            </a:r>
            <a:r>
              <a:rPr lang="en" sz="1300">
                <a:solidFill>
                  <a:srgbClr val="000000"/>
                </a:solidFill>
              </a:rPr>
              <a:t>: Allocate budget across marketing channels.</a:t>
            </a:r>
            <a:endParaRPr sz="1300">
              <a:solidFill>
                <a:srgbClr val="000000"/>
              </a:solidFill>
            </a:endParaRPr>
          </a:p>
          <a:p>
            <a:pPr indent="-302895" lvl="0" marL="457200" rtl="0" algn="l">
              <a:lnSpc>
                <a:spcPct val="136363"/>
              </a:lnSpc>
              <a:spcBef>
                <a:spcPts val="0"/>
              </a:spcBef>
              <a:spcAft>
                <a:spcPts val="0"/>
              </a:spcAft>
              <a:buClr>
                <a:srgbClr val="000000"/>
              </a:buClr>
              <a:buSzPct val="100000"/>
              <a:buFont typeface="Arial"/>
              <a:buChar char="●"/>
            </a:pPr>
            <a:r>
              <a:rPr b="1" lang="en" sz="1300">
                <a:solidFill>
                  <a:srgbClr val="000000"/>
                </a:solidFill>
              </a:rPr>
              <a:t>Operational Adjustments</a:t>
            </a:r>
            <a:r>
              <a:rPr lang="en" sz="1300">
                <a:solidFill>
                  <a:srgbClr val="000000"/>
                </a:solidFill>
              </a:rPr>
              <a:t>: Modify production levels, staffing, supply chain logistics.</a:t>
            </a:r>
            <a:endParaRPr sz="1300">
              <a:solidFill>
                <a:srgbClr val="000000"/>
              </a:solidFill>
            </a:endParaRPr>
          </a:p>
          <a:p>
            <a:pPr indent="-302895" lvl="0" marL="457200" rtl="0" algn="l">
              <a:lnSpc>
                <a:spcPct val="136363"/>
              </a:lnSpc>
              <a:spcBef>
                <a:spcPts val="0"/>
              </a:spcBef>
              <a:spcAft>
                <a:spcPts val="0"/>
              </a:spcAft>
              <a:buClr>
                <a:srgbClr val="000000"/>
              </a:buClr>
              <a:buSzPct val="100000"/>
              <a:buFont typeface="Arial"/>
              <a:buChar char="●"/>
            </a:pPr>
            <a:r>
              <a:rPr b="1" lang="en" sz="1300">
                <a:solidFill>
                  <a:srgbClr val="000000"/>
                </a:solidFill>
              </a:rPr>
              <a:t>Financial Decisions</a:t>
            </a:r>
            <a:r>
              <a:rPr lang="en" sz="1300">
                <a:solidFill>
                  <a:srgbClr val="000000"/>
                </a:solidFill>
              </a:rPr>
              <a:t>: Implement cost-cutting measures, alter funding sources.</a:t>
            </a:r>
            <a:endParaRPr sz="1300">
              <a:solidFill>
                <a:srgbClr val="000000"/>
              </a:solidFill>
            </a:endParaRPr>
          </a:p>
          <a:p>
            <a:pPr indent="0" lvl="0" marL="0" rtl="0" algn="l">
              <a:lnSpc>
                <a:spcPct val="136363"/>
              </a:lnSpc>
              <a:spcBef>
                <a:spcPts val="1200"/>
              </a:spcBef>
              <a:spcAft>
                <a:spcPts val="0"/>
              </a:spcAft>
              <a:buNone/>
            </a:pPr>
            <a:r>
              <a:rPr b="1" lang="en" sz="1300">
                <a:solidFill>
                  <a:srgbClr val="000000"/>
                </a:solidFill>
              </a:rPr>
              <a:t>Tools for Analysis of Output Parameters</a:t>
            </a:r>
            <a:endParaRPr b="1" sz="1300">
              <a:solidFill>
                <a:srgbClr val="000000"/>
              </a:solidFill>
            </a:endParaRPr>
          </a:p>
          <a:p>
            <a:pPr indent="-302895" lvl="0" marL="457200" rtl="0" algn="l">
              <a:lnSpc>
                <a:spcPct val="136363"/>
              </a:lnSpc>
              <a:spcBef>
                <a:spcPts val="1200"/>
              </a:spcBef>
              <a:spcAft>
                <a:spcPts val="0"/>
              </a:spcAft>
              <a:buClr>
                <a:srgbClr val="000000"/>
              </a:buClr>
              <a:buSzPct val="100000"/>
              <a:buFont typeface="Arial"/>
              <a:buChar char="●"/>
            </a:pPr>
            <a:r>
              <a:rPr b="1" lang="en" sz="1300">
                <a:solidFill>
                  <a:srgbClr val="000000"/>
                </a:solidFill>
              </a:rPr>
              <a:t>Financial Metrics</a:t>
            </a:r>
            <a:r>
              <a:rPr lang="en" sz="1300">
                <a:solidFill>
                  <a:srgbClr val="000000"/>
                </a:solidFill>
              </a:rPr>
              <a:t>: Profit margins and cost-benefit analysis.</a:t>
            </a:r>
            <a:endParaRPr sz="1300">
              <a:solidFill>
                <a:srgbClr val="000000"/>
              </a:solidFill>
            </a:endParaRPr>
          </a:p>
          <a:p>
            <a:pPr indent="-302895" lvl="0" marL="457200" rtl="0" algn="l">
              <a:lnSpc>
                <a:spcPct val="136363"/>
              </a:lnSpc>
              <a:spcBef>
                <a:spcPts val="0"/>
              </a:spcBef>
              <a:spcAft>
                <a:spcPts val="0"/>
              </a:spcAft>
              <a:buClr>
                <a:srgbClr val="000000"/>
              </a:buClr>
              <a:buSzPct val="100000"/>
              <a:buFont typeface="Arial"/>
              <a:buChar char="●"/>
            </a:pPr>
            <a:r>
              <a:rPr b="1" lang="en" sz="1300">
                <a:solidFill>
                  <a:srgbClr val="000000"/>
                </a:solidFill>
              </a:rPr>
              <a:t>Performance Indicators</a:t>
            </a:r>
            <a:r>
              <a:rPr lang="en" sz="1300">
                <a:solidFill>
                  <a:srgbClr val="000000"/>
                </a:solidFill>
              </a:rPr>
              <a:t>: Sales growth, market share, customer satisfaction, operational efficiency.</a:t>
            </a:r>
            <a:endParaRPr sz="1300">
              <a:solidFill>
                <a:srgbClr val="0E0E0E"/>
              </a:solidFill>
            </a:endParaRPr>
          </a:p>
          <a:p>
            <a:pPr indent="0" lvl="0" marL="0" rtl="0" algn="l">
              <a:spcBef>
                <a:spcPts val="1200"/>
              </a:spcBef>
              <a:spcAft>
                <a:spcPts val="0"/>
              </a:spcAft>
              <a:buSzPct val="27197"/>
              <a:buNone/>
            </a:pPr>
            <a:r>
              <a:t/>
            </a:r>
            <a:endParaRPr sz="3640">
              <a:latin typeface="Spectral ExtraLight"/>
              <a:ea typeface="Spectral ExtraLight"/>
              <a:cs typeface="Spectral ExtraLight"/>
              <a:sym typeface="Spectral ExtraLight"/>
            </a:endParaRPr>
          </a:p>
          <a:p>
            <a:pPr indent="0" lvl="0" marL="0" rtl="0" algn="l">
              <a:spcBef>
                <a:spcPts val="0"/>
              </a:spcBef>
              <a:spcAft>
                <a:spcPts val="0"/>
              </a:spcAft>
              <a:buSzPct val="27197"/>
              <a:buNone/>
            </a:pPr>
            <a:r>
              <a:t/>
            </a:r>
            <a:endParaRPr sz="3640">
              <a:latin typeface="Spectral ExtraLight"/>
              <a:ea typeface="Spectral ExtraLight"/>
              <a:cs typeface="Spectral ExtraLight"/>
              <a:sym typeface="Spectral ExtraLight"/>
            </a:endParaRPr>
          </a:p>
        </p:txBody>
      </p:sp>
      <p:pic>
        <p:nvPicPr>
          <p:cNvPr id="610" name="Google Shape;610;p54"/>
          <p:cNvPicPr preferRelativeResize="0"/>
          <p:nvPr/>
        </p:nvPicPr>
        <p:blipFill>
          <a:blip r:embed="rId3">
            <a:alphaModFix/>
          </a:blip>
          <a:stretch>
            <a:fillRect/>
          </a:stretch>
        </p:blipFill>
        <p:spPr>
          <a:xfrm>
            <a:off x="8591525" y="0"/>
            <a:ext cx="552475" cy="2167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5"/>
          <p:cNvSpPr txBox="1"/>
          <p:nvPr>
            <p:ph type="title"/>
          </p:nvPr>
        </p:nvSpPr>
        <p:spPr>
          <a:xfrm>
            <a:off x="186752" y="183425"/>
            <a:ext cx="8884800" cy="9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Takeaways</a:t>
            </a:r>
            <a:r>
              <a:rPr lang="en"/>
              <a:t> </a:t>
            </a:r>
            <a:endParaRPr/>
          </a:p>
        </p:txBody>
      </p:sp>
      <p:sp>
        <p:nvSpPr>
          <p:cNvPr id="616" name="Google Shape;616;p55"/>
          <p:cNvSpPr txBox="1"/>
          <p:nvPr>
            <p:ph idx="3" type="subTitle"/>
          </p:nvPr>
        </p:nvSpPr>
        <p:spPr>
          <a:xfrm>
            <a:off x="228600" y="1226400"/>
            <a:ext cx="2790000" cy="179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TTP 1</a:t>
            </a:r>
            <a:endParaRPr/>
          </a:p>
        </p:txBody>
      </p:sp>
      <p:sp>
        <p:nvSpPr>
          <p:cNvPr id="617" name="Google Shape;617;p55"/>
          <p:cNvSpPr txBox="1"/>
          <p:nvPr>
            <p:ph idx="4" type="subTitle"/>
          </p:nvPr>
        </p:nvSpPr>
        <p:spPr>
          <a:xfrm>
            <a:off x="321279" y="3252025"/>
            <a:ext cx="2605500" cy="735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E0E0E"/>
                </a:solidFill>
                <a:latin typeface="Arial"/>
                <a:ea typeface="Arial"/>
                <a:cs typeface="Arial"/>
                <a:sym typeface="Arial"/>
              </a:rPr>
              <a:t>I</a:t>
            </a:r>
            <a:r>
              <a:rPr lang="en" sz="1050">
                <a:solidFill>
                  <a:srgbClr val="0E0E0E"/>
                </a:solidFill>
                <a:latin typeface="Montserrat"/>
                <a:ea typeface="Montserrat"/>
                <a:cs typeface="Montserrat"/>
                <a:sym typeface="Montserrat"/>
              </a:rPr>
              <a:t>mprove Analysis Clarity</a:t>
            </a:r>
            <a:endParaRPr/>
          </a:p>
        </p:txBody>
      </p:sp>
      <p:sp>
        <p:nvSpPr>
          <p:cNvPr id="618" name="Google Shape;618;p55"/>
          <p:cNvSpPr txBox="1"/>
          <p:nvPr>
            <p:ph idx="5" type="body"/>
          </p:nvPr>
        </p:nvSpPr>
        <p:spPr>
          <a:xfrm>
            <a:off x="321275" y="3775100"/>
            <a:ext cx="2697300" cy="112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E0E0E"/>
                </a:solidFill>
                <a:latin typeface="Montserrat"/>
                <a:ea typeface="Montserrat"/>
                <a:cs typeface="Montserrat"/>
                <a:sym typeface="Montserrat"/>
              </a:rPr>
              <a:t>Ensure section </a:t>
            </a:r>
            <a:endParaRPr sz="1050">
              <a:solidFill>
                <a:srgbClr val="0E0E0E"/>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50">
                <a:solidFill>
                  <a:srgbClr val="0E0E0E"/>
                </a:solidFill>
                <a:latin typeface="Montserrat"/>
                <a:ea typeface="Montserrat"/>
                <a:cs typeface="Montserrat"/>
                <a:sym typeface="Montserrat"/>
              </a:rPr>
              <a:t>titles such as “Firm Value Chain” and “Core Competencies” are clearly labeled to avoid blending with the PESTEL analysis.</a:t>
            </a:r>
            <a:endParaRPr/>
          </a:p>
        </p:txBody>
      </p:sp>
      <p:sp>
        <p:nvSpPr>
          <p:cNvPr id="619" name="Google Shape;619;p55"/>
          <p:cNvSpPr txBox="1"/>
          <p:nvPr>
            <p:ph idx="8" type="subTitle"/>
          </p:nvPr>
        </p:nvSpPr>
        <p:spPr>
          <a:xfrm>
            <a:off x="6204329" y="3252025"/>
            <a:ext cx="2605500" cy="7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5"/>
          <p:cNvSpPr txBox="1"/>
          <p:nvPr>
            <p:ph idx="9" type="body"/>
          </p:nvPr>
        </p:nvSpPr>
        <p:spPr>
          <a:xfrm>
            <a:off x="6204325" y="3775125"/>
            <a:ext cx="2605500" cy="1168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621" name="Google Shape;621;p55"/>
          <p:cNvSpPr txBox="1"/>
          <p:nvPr>
            <p:ph idx="13" type="subTitle"/>
          </p:nvPr>
        </p:nvSpPr>
        <p:spPr>
          <a:xfrm>
            <a:off x="6112504" y="1282775"/>
            <a:ext cx="2605500" cy="735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E0E0E"/>
                </a:solidFill>
                <a:latin typeface="Arial"/>
                <a:ea typeface="Arial"/>
                <a:cs typeface="Arial"/>
                <a:sym typeface="Arial"/>
              </a:rPr>
              <a:t>J</a:t>
            </a:r>
            <a:r>
              <a:rPr lang="en" sz="1050">
                <a:solidFill>
                  <a:srgbClr val="0E0E0E"/>
                </a:solidFill>
                <a:latin typeface="Montserrat"/>
                <a:ea typeface="Montserrat"/>
                <a:cs typeface="Montserrat"/>
                <a:sym typeface="Montserrat"/>
              </a:rPr>
              <a:t>ustify Pricing Strategy</a:t>
            </a:r>
            <a:endParaRPr/>
          </a:p>
        </p:txBody>
      </p:sp>
      <p:sp>
        <p:nvSpPr>
          <p:cNvPr id="622" name="Google Shape;622;p55"/>
          <p:cNvSpPr txBox="1"/>
          <p:nvPr>
            <p:ph idx="14" type="body"/>
          </p:nvPr>
        </p:nvSpPr>
        <p:spPr>
          <a:xfrm>
            <a:off x="6204325" y="1927200"/>
            <a:ext cx="2605500" cy="116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50">
                <a:solidFill>
                  <a:srgbClr val="0E0E0E"/>
                </a:solidFill>
                <a:latin typeface="Montserrat"/>
                <a:ea typeface="Montserrat"/>
                <a:cs typeface="Montserrat"/>
                <a:sym typeface="Montserrat"/>
              </a:rPr>
              <a:t>Average income; target customers</a:t>
            </a:r>
            <a:r>
              <a:rPr b="1" lang="en" sz="1050">
                <a:solidFill>
                  <a:srgbClr val="0E0E0E"/>
                </a:solidFill>
                <a:latin typeface="Montserrat"/>
                <a:ea typeface="Montserrat"/>
                <a:cs typeface="Montserrat"/>
                <a:sym typeface="Montserrat"/>
              </a:rPr>
              <a:t> </a:t>
            </a:r>
            <a:endParaRPr/>
          </a:p>
        </p:txBody>
      </p:sp>
      <p:sp>
        <p:nvSpPr>
          <p:cNvPr id="623" name="Google Shape;623;p55"/>
          <p:cNvSpPr txBox="1"/>
          <p:nvPr>
            <p:ph idx="15" type="subTitle"/>
          </p:nvPr>
        </p:nvSpPr>
        <p:spPr>
          <a:xfrm>
            <a:off x="3262804" y="1282775"/>
            <a:ext cx="2605500" cy="735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E0E0E"/>
                </a:solidFill>
                <a:latin typeface="Arial"/>
                <a:ea typeface="Arial"/>
                <a:cs typeface="Arial"/>
                <a:sym typeface="Arial"/>
              </a:rPr>
              <a:t>A</a:t>
            </a:r>
            <a:r>
              <a:rPr lang="en" sz="1050">
                <a:solidFill>
                  <a:srgbClr val="0E0E0E"/>
                </a:solidFill>
                <a:latin typeface="Montserrat"/>
                <a:ea typeface="Montserrat"/>
                <a:cs typeface="Montserrat"/>
                <a:sym typeface="Montserrat"/>
              </a:rPr>
              <a:t>dd Specific Methodologies</a:t>
            </a:r>
            <a:endParaRPr/>
          </a:p>
        </p:txBody>
      </p:sp>
      <p:sp>
        <p:nvSpPr>
          <p:cNvPr id="624" name="Google Shape;624;p55"/>
          <p:cNvSpPr txBox="1"/>
          <p:nvPr>
            <p:ph idx="16" type="body"/>
          </p:nvPr>
        </p:nvSpPr>
        <p:spPr>
          <a:xfrm>
            <a:off x="3361225" y="1809950"/>
            <a:ext cx="1907400" cy="905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50">
                <a:solidFill>
                  <a:srgbClr val="0E0E0E"/>
                </a:solidFill>
                <a:latin typeface="Montserrat"/>
                <a:ea typeface="Montserrat"/>
                <a:cs typeface="Montserrat"/>
                <a:sym typeface="Montserrat"/>
              </a:rPr>
              <a:t>Marketing </a:t>
            </a:r>
            <a:r>
              <a:rPr lang="en" sz="1050">
                <a:solidFill>
                  <a:srgbClr val="0E0E0E"/>
                </a:solidFill>
                <a:latin typeface="Montserrat"/>
                <a:ea typeface="Montserrat"/>
                <a:cs typeface="Montserrat"/>
                <a:sym typeface="Montserrat"/>
              </a:rPr>
              <a:t>management</a:t>
            </a:r>
            <a:r>
              <a:rPr lang="en" sz="1050">
                <a:solidFill>
                  <a:srgbClr val="0E0E0E"/>
                </a:solidFill>
                <a:latin typeface="Montserrat"/>
                <a:ea typeface="Montserrat"/>
                <a:cs typeface="Montserrat"/>
                <a:sym typeface="Montserrat"/>
              </a:rPr>
              <a:t> methodologies;</a:t>
            </a:r>
            <a:endParaRPr sz="1050">
              <a:solidFill>
                <a:srgbClr val="0E0E0E"/>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50">
                <a:solidFill>
                  <a:srgbClr val="0E0E0E"/>
                </a:solidFill>
                <a:latin typeface="Montserrat"/>
                <a:ea typeface="Montserrat"/>
                <a:cs typeface="Montserrat"/>
                <a:sym typeface="Montserrat"/>
              </a:rPr>
              <a:t>finance management methodologies</a:t>
            </a:r>
            <a:endParaRPr sz="1050">
              <a:solidFill>
                <a:srgbClr val="0E0E0E"/>
              </a:solidFill>
              <a:latin typeface="Montserrat"/>
              <a:ea typeface="Montserrat"/>
              <a:cs typeface="Montserrat"/>
              <a:sym typeface="Montserrat"/>
            </a:endParaRPr>
          </a:p>
          <a:p>
            <a:pPr indent="0" lvl="0" marL="0" rtl="0" algn="l">
              <a:spcBef>
                <a:spcPts val="0"/>
              </a:spcBef>
              <a:spcAft>
                <a:spcPts val="1000"/>
              </a:spcAft>
              <a:buNone/>
            </a:pPr>
            <a:r>
              <a:t/>
            </a:r>
            <a:endParaRPr/>
          </a:p>
        </p:txBody>
      </p:sp>
      <p:pic>
        <p:nvPicPr>
          <p:cNvPr descr="Directly above view of medical bottles." id="625" name="Google Shape;625;p55"/>
          <p:cNvPicPr preferRelativeResize="0"/>
          <p:nvPr>
            <p:ph idx="2" type="pic"/>
          </p:nvPr>
        </p:nvPicPr>
        <p:blipFill rotWithShape="1">
          <a:blip r:embed="rId3">
            <a:alphaModFix/>
          </a:blip>
          <a:srcRect b="29" l="0" r="0" t="39"/>
          <a:stretch/>
        </p:blipFill>
        <p:spPr>
          <a:xfrm>
            <a:off x="3086275" y="3101100"/>
            <a:ext cx="2932224" cy="1866750"/>
          </a:xfrm>
          <a:prstGeom prst="rect">
            <a:avLst/>
          </a:prstGeom>
          <a:noFill/>
          <a:ln>
            <a:noFill/>
          </a:ln>
        </p:spPr>
      </p:pic>
      <p:pic>
        <p:nvPicPr>
          <p:cNvPr id="626" name="Google Shape;626;p55"/>
          <p:cNvPicPr preferRelativeResize="0"/>
          <p:nvPr/>
        </p:nvPicPr>
        <p:blipFill>
          <a:blip r:embed="rId4">
            <a:alphaModFix/>
          </a:blip>
          <a:stretch>
            <a:fillRect/>
          </a:stretch>
        </p:blipFill>
        <p:spPr>
          <a:xfrm>
            <a:off x="6106678" y="3095708"/>
            <a:ext cx="2800799" cy="1866740"/>
          </a:xfrm>
          <a:prstGeom prst="rect">
            <a:avLst/>
          </a:prstGeom>
          <a:noFill/>
          <a:ln>
            <a:noFill/>
          </a:ln>
        </p:spPr>
      </p:pic>
      <p:pic>
        <p:nvPicPr>
          <p:cNvPr id="627" name="Google Shape;627;p55"/>
          <p:cNvPicPr preferRelativeResize="0"/>
          <p:nvPr/>
        </p:nvPicPr>
        <p:blipFill>
          <a:blip r:embed="rId5">
            <a:alphaModFix/>
          </a:blip>
          <a:stretch>
            <a:fillRect/>
          </a:stretch>
        </p:blipFill>
        <p:spPr>
          <a:xfrm>
            <a:off x="8591525" y="0"/>
            <a:ext cx="552475" cy="2167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6"/>
          <p:cNvSpPr txBox="1"/>
          <p:nvPr>
            <p:ph idx="1" type="body"/>
          </p:nvPr>
        </p:nvSpPr>
        <p:spPr>
          <a:xfrm>
            <a:off x="252950" y="936900"/>
            <a:ext cx="4122000" cy="25146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t/>
            </a:r>
            <a:endParaRPr/>
          </a:p>
        </p:txBody>
      </p:sp>
      <p:sp>
        <p:nvSpPr>
          <p:cNvPr id="633" name="Google Shape;633;p56"/>
          <p:cNvSpPr txBox="1"/>
          <p:nvPr>
            <p:ph type="title"/>
          </p:nvPr>
        </p:nvSpPr>
        <p:spPr>
          <a:xfrm>
            <a:off x="129602" y="251213"/>
            <a:ext cx="8884800" cy="905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494">
                <a:solidFill>
                  <a:srgbClr val="0E0E0E"/>
                </a:solidFill>
                <a:latin typeface="Calibri"/>
                <a:ea typeface="Calibri"/>
                <a:cs typeface="Calibri"/>
                <a:sym typeface="Calibri"/>
              </a:rPr>
              <a:t>Operations Management Analysis</a:t>
            </a:r>
            <a:endParaRPr sz="2494">
              <a:solidFill>
                <a:srgbClr val="0E0E0E"/>
              </a:solidFill>
              <a:latin typeface="Calibri"/>
              <a:ea typeface="Calibri"/>
              <a:cs typeface="Calibri"/>
              <a:sym typeface="Calibri"/>
            </a:endParaRPr>
          </a:p>
          <a:p>
            <a:pPr indent="0" lvl="0" marL="0" rtl="0" algn="l">
              <a:spcBef>
                <a:spcPts val="0"/>
              </a:spcBef>
              <a:spcAft>
                <a:spcPts val="0"/>
              </a:spcAft>
              <a:buNone/>
            </a:pPr>
            <a:r>
              <a:t/>
            </a:r>
            <a:endParaRPr/>
          </a:p>
        </p:txBody>
      </p:sp>
      <p:pic>
        <p:nvPicPr>
          <p:cNvPr id="634" name="Google Shape;634;p56"/>
          <p:cNvPicPr preferRelativeResize="0"/>
          <p:nvPr/>
        </p:nvPicPr>
        <p:blipFill rotWithShape="1">
          <a:blip r:embed="rId3">
            <a:alphaModFix/>
          </a:blip>
          <a:srcRect b="-959" l="-9010" r="9010" t="960"/>
          <a:stretch/>
        </p:blipFill>
        <p:spPr>
          <a:xfrm>
            <a:off x="-255875" y="1156324"/>
            <a:ext cx="4996101" cy="3364349"/>
          </a:xfrm>
          <a:prstGeom prst="rect">
            <a:avLst/>
          </a:prstGeom>
          <a:noFill/>
          <a:ln>
            <a:noFill/>
          </a:ln>
        </p:spPr>
      </p:pic>
      <p:sp>
        <p:nvSpPr>
          <p:cNvPr id="635" name="Google Shape;635;p56"/>
          <p:cNvSpPr/>
          <p:nvPr/>
        </p:nvSpPr>
        <p:spPr>
          <a:xfrm>
            <a:off x="3177400" y="1647000"/>
            <a:ext cx="382800" cy="34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636" name="Google Shape;636;p56"/>
          <p:cNvSpPr/>
          <p:nvPr/>
        </p:nvSpPr>
        <p:spPr>
          <a:xfrm>
            <a:off x="2636500" y="1110100"/>
            <a:ext cx="425700" cy="36510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Spectral"/>
              <a:ea typeface="Spectral"/>
              <a:cs typeface="Spectral"/>
              <a:sym typeface="Spectral"/>
            </a:endParaRPr>
          </a:p>
        </p:txBody>
      </p:sp>
      <p:sp>
        <p:nvSpPr>
          <p:cNvPr id="637" name="Google Shape;637;p56"/>
          <p:cNvSpPr txBox="1"/>
          <p:nvPr/>
        </p:nvSpPr>
        <p:spPr>
          <a:xfrm>
            <a:off x="5125000" y="1179450"/>
            <a:ext cx="3693600" cy="43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latin typeface="Familjen Grotesk Medium"/>
                <a:ea typeface="Familjen Grotesk Medium"/>
                <a:cs typeface="Familjen Grotesk Medium"/>
                <a:sym typeface="Familjen Grotesk Medium"/>
              </a:rPr>
              <a:t>Retail price: $8</a:t>
            </a:r>
            <a:endParaRPr>
              <a:latin typeface="Familjen Grotesk Medium"/>
              <a:ea typeface="Familjen Grotesk Medium"/>
              <a:cs typeface="Familjen Grotesk Medium"/>
              <a:sym typeface="Familjen Grotesk Medium"/>
            </a:endParaRPr>
          </a:p>
          <a:p>
            <a:pPr indent="0" lvl="0" marL="0" rtl="0" algn="l">
              <a:lnSpc>
                <a:spcPct val="115000"/>
              </a:lnSpc>
              <a:spcBef>
                <a:spcPts val="1200"/>
              </a:spcBef>
              <a:spcAft>
                <a:spcPts val="0"/>
              </a:spcAft>
              <a:buNone/>
            </a:pPr>
            <a:r>
              <a:rPr lang="en">
                <a:latin typeface="Familjen Grotesk Medium"/>
                <a:ea typeface="Familjen Grotesk Medium"/>
                <a:cs typeface="Familjen Grotesk Medium"/>
                <a:sym typeface="Familjen Grotesk Medium"/>
              </a:rPr>
              <a:t>Wholesale price: $5</a:t>
            </a:r>
            <a:endParaRPr>
              <a:latin typeface="Familjen Grotesk Medium"/>
              <a:ea typeface="Familjen Grotesk Medium"/>
              <a:cs typeface="Familjen Grotesk Medium"/>
              <a:sym typeface="Familjen Grotesk Medium"/>
            </a:endParaRPr>
          </a:p>
          <a:p>
            <a:pPr indent="0" lvl="0" marL="0" rtl="0" algn="l">
              <a:lnSpc>
                <a:spcPct val="115000"/>
              </a:lnSpc>
              <a:spcBef>
                <a:spcPts val="1200"/>
              </a:spcBef>
              <a:spcAft>
                <a:spcPts val="0"/>
              </a:spcAft>
              <a:buNone/>
            </a:pPr>
            <a:r>
              <a:rPr lang="en">
                <a:latin typeface="Familjen Grotesk Medium"/>
                <a:ea typeface="Familjen Grotesk Medium"/>
                <a:cs typeface="Familjen Grotesk Medium"/>
                <a:sym typeface="Familjen Grotesk Medium"/>
              </a:rPr>
              <a:t>Market price in Huston: $7-$9; $4.5-$5.5</a:t>
            </a:r>
            <a:endParaRPr>
              <a:latin typeface="Familjen Grotesk Medium"/>
              <a:ea typeface="Familjen Grotesk Medium"/>
              <a:cs typeface="Familjen Grotesk Medium"/>
              <a:sym typeface="Familjen Grotesk Medium"/>
            </a:endParaRPr>
          </a:p>
          <a:p>
            <a:pPr indent="0" lvl="0" marL="0" rtl="0" algn="l">
              <a:lnSpc>
                <a:spcPct val="115000"/>
              </a:lnSpc>
              <a:spcBef>
                <a:spcPts val="1200"/>
              </a:spcBef>
              <a:spcAft>
                <a:spcPts val="0"/>
              </a:spcAft>
              <a:buNone/>
            </a:pPr>
            <a:r>
              <a:rPr lang="en">
                <a:latin typeface="Familjen Grotesk Medium"/>
                <a:ea typeface="Familjen Grotesk Medium"/>
                <a:cs typeface="Familjen Grotesk Medium"/>
                <a:sym typeface="Familjen Grotesk Medium"/>
              </a:rPr>
              <a:t>Peak retail demand: Summer months</a:t>
            </a:r>
            <a:endParaRPr>
              <a:latin typeface="Familjen Grotesk Medium"/>
              <a:ea typeface="Familjen Grotesk Medium"/>
              <a:cs typeface="Familjen Grotesk Medium"/>
              <a:sym typeface="Familjen Grotesk Medium"/>
            </a:endParaRPr>
          </a:p>
          <a:p>
            <a:pPr indent="0" lvl="0" marL="0" rtl="0" algn="l">
              <a:lnSpc>
                <a:spcPct val="115000"/>
              </a:lnSpc>
              <a:spcBef>
                <a:spcPts val="1200"/>
              </a:spcBef>
              <a:spcAft>
                <a:spcPts val="0"/>
              </a:spcAft>
              <a:buNone/>
            </a:pPr>
            <a:r>
              <a:rPr lang="en">
                <a:latin typeface="Familjen Grotesk Medium"/>
                <a:ea typeface="Familjen Grotesk Medium"/>
                <a:cs typeface="Familjen Grotesk Medium"/>
                <a:sym typeface="Familjen Grotesk Medium"/>
              </a:rPr>
              <a:t>Wholesale demand: Q1 and Q4</a:t>
            </a:r>
            <a:endParaRPr>
              <a:latin typeface="Familjen Grotesk Medium"/>
              <a:ea typeface="Familjen Grotesk Medium"/>
              <a:cs typeface="Familjen Grotesk Medium"/>
              <a:sym typeface="Familjen Grotesk Medium"/>
            </a:endParaRPr>
          </a:p>
          <a:p>
            <a:pPr indent="0" lvl="0" marL="0" rtl="0" algn="l">
              <a:lnSpc>
                <a:spcPct val="115000"/>
              </a:lnSpc>
              <a:spcBef>
                <a:spcPts val="1200"/>
              </a:spcBef>
              <a:spcAft>
                <a:spcPts val="0"/>
              </a:spcAft>
              <a:buNone/>
            </a:pPr>
            <a:r>
              <a:rPr lang="en">
                <a:latin typeface="Familjen Grotesk Medium"/>
                <a:ea typeface="Familjen Grotesk Medium"/>
                <a:cs typeface="Familjen Grotesk Medium"/>
                <a:sym typeface="Familjen Grotesk Medium"/>
              </a:rPr>
              <a:t>Material cost: $0.33-$0.35 per </a:t>
            </a:r>
            <a:r>
              <a:rPr lang="en">
                <a:latin typeface="Familjen Grotesk Medium"/>
                <a:ea typeface="Familjen Grotesk Medium"/>
                <a:cs typeface="Familjen Grotesk Medium"/>
                <a:sym typeface="Familjen Grotesk Medium"/>
              </a:rPr>
              <a:t>unit</a:t>
            </a:r>
            <a:endParaRPr>
              <a:latin typeface="Familjen Grotesk Medium"/>
              <a:ea typeface="Familjen Grotesk Medium"/>
              <a:cs typeface="Familjen Grotesk Medium"/>
              <a:sym typeface="Familjen Grotesk Medium"/>
            </a:endParaRPr>
          </a:p>
          <a:p>
            <a:pPr indent="0" lvl="0" marL="0" rtl="0" algn="l">
              <a:lnSpc>
                <a:spcPct val="115000"/>
              </a:lnSpc>
              <a:spcBef>
                <a:spcPts val="1200"/>
              </a:spcBef>
              <a:spcAft>
                <a:spcPts val="0"/>
              </a:spcAft>
              <a:buNone/>
            </a:pPr>
            <a:r>
              <a:rPr lang="en">
                <a:latin typeface="Familjen Grotesk Medium"/>
                <a:ea typeface="Familjen Grotesk Medium"/>
                <a:cs typeface="Familjen Grotesk Medium"/>
                <a:sym typeface="Familjen Grotesk Medium"/>
              </a:rPr>
              <a:t>Achieving profitability by FY-2</a:t>
            </a:r>
            <a:endParaRPr>
              <a:latin typeface="Familjen Grotesk Medium"/>
              <a:ea typeface="Familjen Grotesk Medium"/>
              <a:cs typeface="Familjen Grotesk Medium"/>
              <a:sym typeface="Familjen Grotesk Medium"/>
            </a:endParaRPr>
          </a:p>
          <a:p>
            <a:pPr indent="0" lvl="0" marL="0" rtl="0" algn="l">
              <a:lnSpc>
                <a:spcPct val="115000"/>
              </a:lnSpc>
              <a:spcBef>
                <a:spcPts val="1200"/>
              </a:spcBef>
              <a:spcAft>
                <a:spcPts val="0"/>
              </a:spcAft>
              <a:buNone/>
            </a:pPr>
            <a:r>
              <a:rPr lang="en">
                <a:latin typeface="Familjen Grotesk Medium"/>
                <a:ea typeface="Familjen Grotesk Medium"/>
                <a:cs typeface="Familjen Grotesk Medium"/>
                <a:sym typeface="Familjen Grotesk Medium"/>
              </a:rPr>
              <a:t>ROI FY-3: 15%</a:t>
            </a:r>
            <a:endParaRPr>
              <a:latin typeface="Familjen Grotesk Medium"/>
              <a:ea typeface="Familjen Grotesk Medium"/>
              <a:cs typeface="Familjen Grotesk Medium"/>
              <a:sym typeface="Familjen Grotesk Medium"/>
            </a:endParaRPr>
          </a:p>
          <a:p>
            <a:pPr indent="0" lvl="0" marL="0" rtl="0" algn="l">
              <a:lnSpc>
                <a:spcPct val="115000"/>
              </a:lnSpc>
              <a:spcBef>
                <a:spcPts val="1200"/>
              </a:spcBef>
              <a:spcAft>
                <a:spcPts val="0"/>
              </a:spcAft>
              <a:buNone/>
            </a:pPr>
            <a:r>
              <a:t/>
            </a:r>
            <a:endParaRPr/>
          </a:p>
          <a:p>
            <a:pPr indent="0" lvl="0" marL="0" rtl="0" algn="l">
              <a:lnSpc>
                <a:spcPct val="100000"/>
              </a:lnSpc>
              <a:spcBef>
                <a:spcPts val="1200"/>
              </a:spcBef>
              <a:spcAft>
                <a:spcPts val="0"/>
              </a:spcAft>
              <a:buNone/>
            </a:pPr>
            <a:r>
              <a:t/>
            </a:r>
            <a:endParaRPr/>
          </a:p>
          <a:p>
            <a:pPr indent="0" lvl="0" marL="914400" rtl="0" algn="l">
              <a:lnSpc>
                <a:spcPct val="115000"/>
              </a:lnSpc>
              <a:spcBef>
                <a:spcPts val="1200"/>
              </a:spcBef>
              <a:spcAft>
                <a:spcPts val="1200"/>
              </a:spcAft>
              <a:buNone/>
            </a:pPr>
            <a:r>
              <a:t/>
            </a:r>
            <a:endParaRPr>
              <a:solidFill>
                <a:schemeClr val="dk1"/>
              </a:solidFill>
              <a:latin typeface="Spectral"/>
              <a:ea typeface="Spectral"/>
              <a:cs typeface="Spectral"/>
              <a:sym typeface="Spectral"/>
            </a:endParaRPr>
          </a:p>
        </p:txBody>
      </p:sp>
      <p:pic>
        <p:nvPicPr>
          <p:cNvPr descr="Lightbulb icon." id="638" name="Google Shape;638;p56"/>
          <p:cNvPicPr preferRelativeResize="0"/>
          <p:nvPr>
            <p:ph idx="3" type="pic"/>
          </p:nvPr>
        </p:nvPicPr>
        <p:blipFill>
          <a:blip r:embed="rId4">
            <a:alphaModFix/>
          </a:blip>
          <a:stretch>
            <a:fillRect/>
          </a:stretch>
        </p:blipFill>
        <p:spPr>
          <a:xfrm>
            <a:off x="4636750" y="473050"/>
            <a:ext cx="819875" cy="819875"/>
          </a:xfrm>
          <a:prstGeom prst="rect">
            <a:avLst/>
          </a:prstGeom>
        </p:spPr>
      </p:pic>
      <p:pic>
        <p:nvPicPr>
          <p:cNvPr id="639" name="Google Shape;639;p56"/>
          <p:cNvPicPr preferRelativeResize="0"/>
          <p:nvPr/>
        </p:nvPicPr>
        <p:blipFill>
          <a:blip r:embed="rId5">
            <a:alphaModFix/>
          </a:blip>
          <a:stretch>
            <a:fillRect/>
          </a:stretch>
        </p:blipFill>
        <p:spPr>
          <a:xfrm>
            <a:off x="8591525" y="0"/>
            <a:ext cx="552475" cy="2167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7"/>
          <p:cNvSpPr txBox="1"/>
          <p:nvPr>
            <p:ph idx="1" type="body"/>
          </p:nvPr>
        </p:nvSpPr>
        <p:spPr>
          <a:xfrm>
            <a:off x="433000" y="1810000"/>
            <a:ext cx="2469900" cy="2514600"/>
          </a:xfrm>
          <a:prstGeom prst="rect">
            <a:avLst/>
          </a:prstGeom>
        </p:spPr>
        <p:txBody>
          <a:bodyPr anchorCtr="0" anchor="t" bIns="0" lIns="0" spcFirstLastPara="1" rIns="0" wrap="square" tIns="91425">
            <a:noAutofit/>
          </a:bodyPr>
          <a:lstStyle/>
          <a:p>
            <a:pPr indent="-304800" lvl="0" marL="457200" rtl="0" algn="l">
              <a:lnSpc>
                <a:spcPct val="115000"/>
              </a:lnSpc>
              <a:spcBef>
                <a:spcPts val="0"/>
              </a:spcBef>
              <a:spcAft>
                <a:spcPts val="0"/>
              </a:spcAft>
              <a:buSzPts val="1200"/>
              <a:buChar char="❏"/>
            </a:pPr>
            <a:r>
              <a:rPr lang="en" sz="1200">
                <a:solidFill>
                  <a:srgbClr val="000000"/>
                </a:solidFill>
              </a:rPr>
              <a:t>Utilizing rooftop solar panels can significantly compensate for electricity costs</a:t>
            </a:r>
            <a:endParaRPr sz="1200">
              <a:solidFill>
                <a:srgbClr val="000000"/>
              </a:solidFill>
            </a:endParaRPr>
          </a:p>
          <a:p>
            <a:pPr indent="-304800" lvl="0" marL="457200" rtl="0" algn="l">
              <a:lnSpc>
                <a:spcPct val="115000"/>
              </a:lnSpc>
              <a:spcBef>
                <a:spcPts val="1000"/>
              </a:spcBef>
              <a:spcAft>
                <a:spcPts val="0"/>
              </a:spcAft>
              <a:buClr>
                <a:srgbClr val="000000"/>
              </a:buClr>
              <a:buSzPts val="1200"/>
              <a:buChar char="❏"/>
            </a:pPr>
            <a:r>
              <a:rPr lang="en" sz="1200">
                <a:solidFill>
                  <a:srgbClr val="000000"/>
                </a:solidFill>
              </a:rPr>
              <a:t>On-site composting system provides financial savings through decreased reliance on third-party composting services</a:t>
            </a:r>
            <a:endParaRPr sz="1200">
              <a:solidFill>
                <a:srgbClr val="000000"/>
              </a:solidFill>
            </a:endParaRPr>
          </a:p>
          <a:p>
            <a:pPr indent="0" lvl="0" marL="457200" rtl="0" algn="l">
              <a:lnSpc>
                <a:spcPct val="115000"/>
              </a:lnSpc>
              <a:spcBef>
                <a:spcPts val="0"/>
              </a:spcBef>
              <a:spcAft>
                <a:spcPts val="0"/>
              </a:spcAft>
              <a:buNone/>
            </a:pPr>
            <a:r>
              <a:t/>
            </a:r>
            <a:endParaRPr sz="1200">
              <a:solidFill>
                <a:srgbClr val="000000"/>
              </a:solidFill>
            </a:endParaRPr>
          </a:p>
        </p:txBody>
      </p:sp>
      <p:sp>
        <p:nvSpPr>
          <p:cNvPr id="645" name="Google Shape;645;p57"/>
          <p:cNvSpPr txBox="1"/>
          <p:nvPr>
            <p:ph type="title"/>
          </p:nvPr>
        </p:nvSpPr>
        <p:spPr>
          <a:xfrm>
            <a:off x="433000" y="335300"/>
            <a:ext cx="8884800" cy="75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t>Innovation Management </a:t>
            </a:r>
            <a:endParaRPr sz="4200"/>
          </a:p>
        </p:txBody>
      </p:sp>
      <p:sp>
        <p:nvSpPr>
          <p:cNvPr id="646" name="Google Shape;646;p57"/>
          <p:cNvSpPr txBox="1"/>
          <p:nvPr>
            <p:ph idx="1" type="body"/>
          </p:nvPr>
        </p:nvSpPr>
        <p:spPr>
          <a:xfrm>
            <a:off x="4621900" y="1810000"/>
            <a:ext cx="4336200" cy="2514600"/>
          </a:xfrm>
          <a:prstGeom prst="rect">
            <a:avLst/>
          </a:prstGeom>
        </p:spPr>
        <p:txBody>
          <a:bodyPr anchorCtr="0" anchor="t" bIns="0" lIns="0" spcFirstLastPara="1" rIns="0" wrap="square" tIns="91425">
            <a:noAutofit/>
          </a:bodyPr>
          <a:lstStyle/>
          <a:p>
            <a:pPr indent="-304800" lvl="0" marL="457200" rtl="0" algn="l">
              <a:spcBef>
                <a:spcPts val="0"/>
              </a:spcBef>
              <a:spcAft>
                <a:spcPts val="0"/>
              </a:spcAft>
              <a:buSzPts val="1200"/>
              <a:buChar char="★"/>
            </a:pPr>
            <a:r>
              <a:rPr lang="en" sz="1200"/>
              <a:t>The balance between retail and wholesale production maximizes profit margins while maintaining scalability</a:t>
            </a:r>
            <a:endParaRPr sz="1200"/>
          </a:p>
          <a:p>
            <a:pPr indent="-304800" lvl="0" marL="457200" rtl="0" algn="l">
              <a:spcBef>
                <a:spcPts val="1000"/>
              </a:spcBef>
              <a:spcAft>
                <a:spcPts val="0"/>
              </a:spcAft>
              <a:buSzPts val="1200"/>
              <a:buChar char="★"/>
            </a:pPr>
            <a:r>
              <a:rPr lang="en" sz="1200"/>
              <a:t>Future innovations should focus on improving product lines based on contribution margin analysis to prioritize profitability</a:t>
            </a:r>
            <a:endParaRPr sz="1200"/>
          </a:p>
          <a:p>
            <a:pPr indent="-304800" lvl="0" marL="457200" rtl="0" algn="l">
              <a:spcBef>
                <a:spcPts val="1000"/>
              </a:spcBef>
              <a:spcAft>
                <a:spcPts val="0"/>
              </a:spcAft>
              <a:buSzPts val="1200"/>
              <a:buChar char="★"/>
            </a:pPr>
            <a:r>
              <a:rPr lang="en" sz="1200"/>
              <a:t>Adopting lean production techniques for high-volume, labor-intensive products can reduce costs and improve efficiency</a:t>
            </a:r>
            <a:endParaRPr sz="1200"/>
          </a:p>
        </p:txBody>
      </p:sp>
      <p:sp>
        <p:nvSpPr>
          <p:cNvPr id="647" name="Google Shape;647;p57"/>
          <p:cNvSpPr/>
          <p:nvPr/>
        </p:nvSpPr>
        <p:spPr>
          <a:xfrm>
            <a:off x="3304150" y="2359200"/>
            <a:ext cx="916500" cy="425100"/>
          </a:xfrm>
          <a:prstGeom prst="rightArrow">
            <a:avLst>
              <a:gd fmla="val 50000" name="adj1"/>
              <a:gd fmla="val 50000"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648" name="Google Shape;648;p57"/>
          <p:cNvSpPr txBox="1"/>
          <p:nvPr/>
        </p:nvSpPr>
        <p:spPr>
          <a:xfrm>
            <a:off x="388300" y="1316600"/>
            <a:ext cx="25593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pectral"/>
                <a:ea typeface="Spectral"/>
                <a:cs typeface="Spectral"/>
                <a:sym typeface="Spectral"/>
              </a:rPr>
              <a:t>Cycle 1 - Assumptions</a:t>
            </a:r>
            <a:endParaRPr b="1" sz="1200">
              <a:solidFill>
                <a:schemeClr val="dk1"/>
              </a:solidFill>
              <a:latin typeface="Spectral"/>
              <a:ea typeface="Spectral"/>
              <a:cs typeface="Spectral"/>
              <a:sym typeface="Spectral"/>
            </a:endParaRPr>
          </a:p>
        </p:txBody>
      </p:sp>
      <p:sp>
        <p:nvSpPr>
          <p:cNvPr id="649" name="Google Shape;649;p57"/>
          <p:cNvSpPr txBox="1"/>
          <p:nvPr/>
        </p:nvSpPr>
        <p:spPr>
          <a:xfrm>
            <a:off x="5127850" y="1355100"/>
            <a:ext cx="33243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Spectral"/>
                <a:ea typeface="Spectral"/>
                <a:cs typeface="Spectral"/>
                <a:sym typeface="Spectral"/>
              </a:rPr>
              <a:t>Cycle 2 - Lessons Learned</a:t>
            </a:r>
            <a:endParaRPr b="1" sz="1200">
              <a:solidFill>
                <a:schemeClr val="dk1"/>
              </a:solidFill>
              <a:latin typeface="Spectral"/>
              <a:ea typeface="Spectral"/>
              <a:cs typeface="Spectral"/>
              <a:sym typeface="Spectral"/>
            </a:endParaRPr>
          </a:p>
        </p:txBody>
      </p:sp>
      <p:sp>
        <p:nvSpPr>
          <p:cNvPr id="650" name="Google Shape;650;p57"/>
          <p:cNvSpPr/>
          <p:nvPr/>
        </p:nvSpPr>
        <p:spPr>
          <a:xfrm>
            <a:off x="224875" y="1656800"/>
            <a:ext cx="511800" cy="210000"/>
          </a:xfrm>
          <a:prstGeom prst="wedgeRoundRectCallout">
            <a:avLst>
              <a:gd fmla="val 23090" name="adj1"/>
              <a:gd fmla="val 8401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Spectral"/>
                <a:ea typeface="Spectral"/>
                <a:cs typeface="Spectral"/>
                <a:sym typeface="Spectral"/>
              </a:rPr>
              <a:t>costly</a:t>
            </a:r>
            <a:endParaRPr sz="900">
              <a:latin typeface="Spectral"/>
              <a:ea typeface="Spectral"/>
              <a:cs typeface="Spectral"/>
              <a:sym typeface="Spectral"/>
            </a:endParaRPr>
          </a:p>
        </p:txBody>
      </p:sp>
      <p:sp>
        <p:nvSpPr>
          <p:cNvPr id="651" name="Google Shape;651;p57"/>
          <p:cNvSpPr/>
          <p:nvPr/>
        </p:nvSpPr>
        <p:spPr>
          <a:xfrm>
            <a:off x="131350" y="2186625"/>
            <a:ext cx="605400" cy="425100"/>
          </a:xfrm>
          <a:prstGeom prst="wedgeRoundRectCallout">
            <a:avLst>
              <a:gd fmla="val 28461" name="adj1"/>
              <a:gd fmla="val 673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Spectral"/>
                <a:ea typeface="Spectral"/>
                <a:cs typeface="Spectral"/>
                <a:sym typeface="Spectral"/>
              </a:rPr>
              <a:t>not enough space</a:t>
            </a:r>
            <a:endParaRPr sz="900">
              <a:latin typeface="Spectral"/>
              <a:ea typeface="Spectral"/>
              <a:cs typeface="Spectral"/>
              <a:sym typeface="Spectral"/>
            </a:endParaRPr>
          </a:p>
        </p:txBody>
      </p:sp>
      <p:pic>
        <p:nvPicPr>
          <p:cNvPr id="652" name="Google Shape;652;p57"/>
          <p:cNvPicPr preferRelativeResize="0"/>
          <p:nvPr/>
        </p:nvPicPr>
        <p:blipFill>
          <a:blip r:embed="rId3">
            <a:alphaModFix/>
          </a:blip>
          <a:stretch>
            <a:fillRect/>
          </a:stretch>
        </p:blipFill>
        <p:spPr>
          <a:xfrm>
            <a:off x="2341648" y="3888863"/>
            <a:ext cx="1579775" cy="1053700"/>
          </a:xfrm>
          <a:prstGeom prst="rect">
            <a:avLst/>
          </a:prstGeom>
          <a:noFill/>
          <a:ln>
            <a:noFill/>
          </a:ln>
        </p:spPr>
      </p:pic>
      <p:pic>
        <p:nvPicPr>
          <p:cNvPr id="653" name="Google Shape;653;p57"/>
          <p:cNvPicPr preferRelativeResize="0"/>
          <p:nvPr/>
        </p:nvPicPr>
        <p:blipFill>
          <a:blip r:embed="rId4">
            <a:alphaModFix/>
          </a:blip>
          <a:stretch>
            <a:fillRect/>
          </a:stretch>
        </p:blipFill>
        <p:spPr>
          <a:xfrm>
            <a:off x="406800" y="3914413"/>
            <a:ext cx="1782451" cy="1002626"/>
          </a:xfrm>
          <a:prstGeom prst="rect">
            <a:avLst/>
          </a:prstGeom>
          <a:noFill/>
          <a:ln>
            <a:noFill/>
          </a:ln>
        </p:spPr>
      </p:pic>
      <p:sp>
        <p:nvSpPr>
          <p:cNvPr id="654" name="Google Shape;654;p57"/>
          <p:cNvSpPr/>
          <p:nvPr/>
        </p:nvSpPr>
        <p:spPr>
          <a:xfrm>
            <a:off x="5174025" y="3984400"/>
            <a:ext cx="1579774" cy="340201"/>
          </a:xfrm>
          <a:prstGeom prst="rect">
            <a:avLst/>
          </a:prstGeom>
        </p:spPr>
        <p:txBody>
          <a:bodyPr>
            <a:prstTxWarp prst="textPlain"/>
          </a:bodyPr>
          <a:lstStyle/>
          <a:p>
            <a:pPr lvl="0" algn="ctr"/>
            <a:r>
              <a:rPr b="0" i="0">
                <a:ln cap="flat" cmpd="sng" w="9525">
                  <a:solidFill>
                    <a:schemeClr val="accent4"/>
                  </a:solidFill>
                  <a:prstDash val="solid"/>
                  <a:round/>
                  <a:headEnd len="sm" w="sm" type="none"/>
                  <a:tailEnd len="sm" w="sm" type="none"/>
                </a:ln>
                <a:solidFill>
                  <a:schemeClr val="accent4"/>
                </a:solidFill>
                <a:latin typeface="Arial"/>
              </a:rPr>
              <a:t>Scalability</a:t>
            </a:r>
          </a:p>
        </p:txBody>
      </p:sp>
      <p:sp>
        <p:nvSpPr>
          <p:cNvPr id="655" name="Google Shape;655;p57"/>
          <p:cNvSpPr/>
          <p:nvPr/>
        </p:nvSpPr>
        <p:spPr>
          <a:xfrm>
            <a:off x="5723300" y="4602376"/>
            <a:ext cx="1782451" cy="340201"/>
          </a:xfrm>
          <a:prstGeom prst="rect">
            <a:avLst/>
          </a:prstGeom>
        </p:spPr>
        <p:txBody>
          <a:bodyPr>
            <a:prstTxWarp prst="textPlain"/>
          </a:bodyPr>
          <a:lstStyle/>
          <a:p>
            <a:pPr lvl="0" algn="ctr"/>
            <a:r>
              <a:rPr b="0" i="0">
                <a:ln cap="flat" cmpd="sng" w="9525">
                  <a:solidFill>
                    <a:schemeClr val="accent5"/>
                  </a:solidFill>
                  <a:prstDash val="solid"/>
                  <a:round/>
                  <a:headEnd len="sm" w="sm" type="none"/>
                  <a:tailEnd len="sm" w="sm" type="none"/>
                </a:ln>
                <a:solidFill>
                  <a:schemeClr val="accent5"/>
                </a:solidFill>
                <a:latin typeface="Arial"/>
              </a:rPr>
              <a:t>Profitability</a:t>
            </a:r>
          </a:p>
        </p:txBody>
      </p:sp>
      <p:sp>
        <p:nvSpPr>
          <p:cNvPr id="656" name="Google Shape;656;p57"/>
          <p:cNvSpPr/>
          <p:nvPr/>
        </p:nvSpPr>
        <p:spPr>
          <a:xfrm>
            <a:off x="7280750" y="4162525"/>
            <a:ext cx="1728446" cy="340201"/>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chemeClr val="accent3"/>
                </a:solidFill>
                <a:latin typeface="Arial"/>
              </a:rPr>
              <a:t>Efficiency</a:t>
            </a:r>
          </a:p>
        </p:txBody>
      </p:sp>
      <p:pic>
        <p:nvPicPr>
          <p:cNvPr id="657" name="Google Shape;657;p57"/>
          <p:cNvPicPr preferRelativeResize="0"/>
          <p:nvPr/>
        </p:nvPicPr>
        <p:blipFill>
          <a:blip r:embed="rId5">
            <a:alphaModFix/>
          </a:blip>
          <a:stretch>
            <a:fillRect/>
          </a:stretch>
        </p:blipFill>
        <p:spPr>
          <a:xfrm>
            <a:off x="8591525" y="0"/>
            <a:ext cx="552475" cy="2167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8"/>
          <p:cNvSpPr txBox="1"/>
          <p:nvPr>
            <p:ph idx="2" type="title"/>
          </p:nvPr>
        </p:nvSpPr>
        <p:spPr>
          <a:xfrm>
            <a:off x="344650" y="437663"/>
            <a:ext cx="7538100" cy="604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200"/>
              <a:t>Organization &amp; HR Management</a:t>
            </a:r>
            <a:endParaRPr sz="4200"/>
          </a:p>
        </p:txBody>
      </p:sp>
      <p:pic>
        <p:nvPicPr>
          <p:cNvPr id="663" name="Google Shape;663;p58"/>
          <p:cNvPicPr preferRelativeResize="0"/>
          <p:nvPr/>
        </p:nvPicPr>
        <p:blipFill>
          <a:blip r:embed="rId3">
            <a:alphaModFix/>
          </a:blip>
          <a:stretch>
            <a:fillRect/>
          </a:stretch>
        </p:blipFill>
        <p:spPr>
          <a:xfrm>
            <a:off x="344650" y="1257937"/>
            <a:ext cx="8290350" cy="1736575"/>
          </a:xfrm>
          <a:prstGeom prst="rect">
            <a:avLst/>
          </a:prstGeom>
          <a:noFill/>
          <a:ln>
            <a:noFill/>
          </a:ln>
        </p:spPr>
      </p:pic>
      <p:pic>
        <p:nvPicPr>
          <p:cNvPr id="664" name="Google Shape;664;p58"/>
          <p:cNvPicPr preferRelativeResize="0"/>
          <p:nvPr/>
        </p:nvPicPr>
        <p:blipFill>
          <a:blip r:embed="rId4">
            <a:alphaModFix/>
          </a:blip>
          <a:stretch>
            <a:fillRect/>
          </a:stretch>
        </p:blipFill>
        <p:spPr>
          <a:xfrm>
            <a:off x="344650" y="3209951"/>
            <a:ext cx="8290350" cy="1728516"/>
          </a:xfrm>
          <a:prstGeom prst="rect">
            <a:avLst/>
          </a:prstGeom>
          <a:noFill/>
          <a:ln>
            <a:noFill/>
          </a:ln>
        </p:spPr>
      </p:pic>
      <p:sp>
        <p:nvSpPr>
          <p:cNvPr id="665" name="Google Shape;665;p58"/>
          <p:cNvSpPr txBox="1"/>
          <p:nvPr/>
        </p:nvSpPr>
        <p:spPr>
          <a:xfrm>
            <a:off x="384275" y="965650"/>
            <a:ext cx="847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Spectral"/>
                <a:ea typeface="Spectral"/>
                <a:cs typeface="Spectral"/>
                <a:sym typeface="Spectral"/>
              </a:rPr>
              <a:t>Cycle 1</a:t>
            </a:r>
            <a:endParaRPr sz="1100">
              <a:solidFill>
                <a:schemeClr val="dk1"/>
              </a:solidFill>
              <a:latin typeface="Spectral"/>
              <a:ea typeface="Spectral"/>
              <a:cs typeface="Spectral"/>
              <a:sym typeface="Spectral"/>
            </a:endParaRPr>
          </a:p>
          <a:p>
            <a:pPr indent="0" lvl="0" marL="0" rtl="0" algn="l">
              <a:spcBef>
                <a:spcPts val="0"/>
              </a:spcBef>
              <a:spcAft>
                <a:spcPts val="0"/>
              </a:spcAft>
              <a:buNone/>
            </a:pPr>
            <a:r>
              <a:t/>
            </a:r>
            <a:endParaRPr sz="1100">
              <a:solidFill>
                <a:schemeClr val="dk1"/>
              </a:solidFill>
              <a:latin typeface="Spectral"/>
              <a:ea typeface="Spectral"/>
              <a:cs typeface="Spectral"/>
              <a:sym typeface="Spectral"/>
            </a:endParaRPr>
          </a:p>
        </p:txBody>
      </p:sp>
      <p:sp>
        <p:nvSpPr>
          <p:cNvPr id="666" name="Google Shape;666;p58"/>
          <p:cNvSpPr txBox="1"/>
          <p:nvPr/>
        </p:nvSpPr>
        <p:spPr>
          <a:xfrm>
            <a:off x="384275" y="2926450"/>
            <a:ext cx="729300" cy="1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Spectral"/>
                <a:ea typeface="Spectral"/>
                <a:cs typeface="Spectral"/>
                <a:sym typeface="Spectral"/>
              </a:rPr>
              <a:t>Cycle 2</a:t>
            </a:r>
            <a:endParaRPr sz="1100">
              <a:solidFill>
                <a:schemeClr val="dk1"/>
              </a:solidFill>
              <a:latin typeface="Spectral"/>
              <a:ea typeface="Spectral"/>
              <a:cs typeface="Spectral"/>
              <a:sym typeface="Spectral"/>
            </a:endParaRPr>
          </a:p>
          <a:p>
            <a:pPr indent="0" lvl="0" marL="0" rtl="0" algn="l">
              <a:spcBef>
                <a:spcPts val="0"/>
              </a:spcBef>
              <a:spcAft>
                <a:spcPts val="0"/>
              </a:spcAft>
              <a:buNone/>
            </a:pPr>
            <a:r>
              <a:t/>
            </a:r>
            <a:endParaRPr sz="1100">
              <a:solidFill>
                <a:schemeClr val="dk1"/>
              </a:solidFill>
              <a:latin typeface="Spectral"/>
              <a:ea typeface="Spectral"/>
              <a:cs typeface="Spectral"/>
              <a:sym typeface="Spectral"/>
            </a:endParaRPr>
          </a:p>
        </p:txBody>
      </p:sp>
      <p:pic>
        <p:nvPicPr>
          <p:cNvPr id="667" name="Google Shape;667;p58"/>
          <p:cNvPicPr preferRelativeResize="0"/>
          <p:nvPr/>
        </p:nvPicPr>
        <p:blipFill>
          <a:blip r:embed="rId5">
            <a:alphaModFix/>
          </a:blip>
          <a:stretch>
            <a:fillRect/>
          </a:stretch>
        </p:blipFill>
        <p:spPr>
          <a:xfrm>
            <a:off x="8591525" y="0"/>
            <a:ext cx="552475" cy="2167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9"/>
          <p:cNvSpPr txBox="1"/>
          <p:nvPr>
            <p:ph type="title"/>
          </p:nvPr>
        </p:nvSpPr>
        <p:spPr>
          <a:xfrm>
            <a:off x="75" y="335300"/>
            <a:ext cx="9144000" cy="6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Key Lessons &amp; Experiences from the O</a:t>
            </a:r>
            <a:r>
              <a:rPr lang="en" sz="3000">
                <a:solidFill>
                  <a:schemeClr val="dk1"/>
                </a:solidFill>
              </a:rPr>
              <a:t>utput</a:t>
            </a:r>
            <a:r>
              <a:rPr lang="en" sz="3000">
                <a:solidFill>
                  <a:schemeClr val="dk1"/>
                </a:solidFill>
              </a:rPr>
              <a:t> Analysis</a:t>
            </a:r>
            <a:endParaRPr sz="3000">
              <a:solidFill>
                <a:schemeClr val="dk1"/>
              </a:solidFill>
            </a:endParaRPr>
          </a:p>
        </p:txBody>
      </p:sp>
      <p:sp>
        <p:nvSpPr>
          <p:cNvPr id="673" name="Google Shape;673;p59"/>
          <p:cNvSpPr/>
          <p:nvPr>
            <p:ph idx="4" type="pic"/>
          </p:nvPr>
        </p:nvSpPr>
        <p:spPr>
          <a:xfrm>
            <a:off x="7429500" y="3429000"/>
            <a:ext cx="1714500" cy="1714500"/>
          </a:xfrm>
          <a:prstGeom prst="rect">
            <a:avLst/>
          </a:prstGeom>
        </p:spPr>
      </p:sp>
      <p:pic>
        <p:nvPicPr>
          <p:cNvPr id="674" name="Google Shape;674;p59"/>
          <p:cNvPicPr preferRelativeResize="0"/>
          <p:nvPr/>
        </p:nvPicPr>
        <p:blipFill>
          <a:blip r:embed="rId3">
            <a:alphaModFix/>
          </a:blip>
          <a:stretch>
            <a:fillRect/>
          </a:stretch>
        </p:blipFill>
        <p:spPr>
          <a:xfrm>
            <a:off x="22100" y="892750"/>
            <a:ext cx="9144000" cy="4250750"/>
          </a:xfrm>
          <a:prstGeom prst="rect">
            <a:avLst/>
          </a:prstGeom>
          <a:noFill/>
          <a:ln>
            <a:noFill/>
          </a:ln>
        </p:spPr>
      </p:pic>
      <p:pic>
        <p:nvPicPr>
          <p:cNvPr id="675" name="Google Shape;675;p59"/>
          <p:cNvPicPr preferRelativeResize="0"/>
          <p:nvPr/>
        </p:nvPicPr>
        <p:blipFill>
          <a:blip r:embed="rId4">
            <a:alphaModFix/>
          </a:blip>
          <a:stretch>
            <a:fillRect/>
          </a:stretch>
        </p:blipFill>
        <p:spPr>
          <a:xfrm>
            <a:off x="8591525" y="0"/>
            <a:ext cx="552475" cy="2167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